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7"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12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6522" y="304800"/>
            <a:ext cx="2711576" cy="556434"/>
          </a:xfrm>
          <a:prstGeom prst="rect">
            <a:avLst/>
          </a:prstGeom>
        </p:spPr>
        <p:txBody>
          <a:bodyPr wrap="none">
            <a:spAutoFit/>
          </a:bodyPr>
          <a:lstStyle/>
          <a:p>
            <a:pPr algn="ctr">
              <a:lnSpc>
                <a:spcPct val="115000"/>
              </a:lnSpc>
              <a:spcAft>
                <a:spcPts val="1000"/>
              </a:spcAft>
            </a:pPr>
            <a:r>
              <a:rPr lang="en-US" sz="2800" b="1" dirty="0">
                <a:latin typeface="Times New Roman"/>
                <a:ea typeface="Times New Roman"/>
                <a:cs typeface="Arial"/>
              </a:rPr>
              <a:t>Types of Pattern</a:t>
            </a:r>
            <a:endParaRPr lang="en-US" sz="2800" dirty="0">
              <a:ea typeface="Times New Roman"/>
              <a:cs typeface="Arial"/>
            </a:endParaRPr>
          </a:p>
        </p:txBody>
      </p:sp>
      <p:sp>
        <p:nvSpPr>
          <p:cNvPr id="3" name="Rectangle 2"/>
          <p:cNvSpPr/>
          <p:nvPr/>
        </p:nvSpPr>
        <p:spPr>
          <a:xfrm>
            <a:off x="609600" y="914400"/>
            <a:ext cx="7848600" cy="410882"/>
          </a:xfrm>
          <a:prstGeom prst="rect">
            <a:avLst/>
          </a:prstGeom>
        </p:spPr>
        <p:txBody>
          <a:bodyPr wrap="square">
            <a:spAutoFit/>
          </a:bodyPr>
          <a:lstStyle/>
          <a:p>
            <a:pPr>
              <a:lnSpc>
                <a:spcPct val="115000"/>
              </a:lnSpc>
              <a:spcAft>
                <a:spcPts val="1000"/>
              </a:spcAft>
            </a:pPr>
            <a:r>
              <a:rPr lang="en-US" dirty="0">
                <a:latin typeface="Times New Roman"/>
                <a:ea typeface="Times New Roman"/>
                <a:cs typeface="Arial"/>
              </a:rPr>
              <a:t>Patterns are of various types, each satisfying certain casting requirements.</a:t>
            </a:r>
            <a:endParaRPr lang="en-US" sz="1600" dirty="0">
              <a:ea typeface="Times New Roman"/>
              <a:cs typeface="Arial"/>
            </a:endParaRPr>
          </a:p>
        </p:txBody>
      </p:sp>
      <p:sp>
        <p:nvSpPr>
          <p:cNvPr id="5" name="Rectangle 4"/>
          <p:cNvSpPr/>
          <p:nvPr/>
        </p:nvSpPr>
        <p:spPr>
          <a:xfrm>
            <a:off x="609600" y="1600200"/>
            <a:ext cx="2328010" cy="369332"/>
          </a:xfrm>
          <a:prstGeom prst="rect">
            <a:avLst/>
          </a:prstGeom>
        </p:spPr>
        <p:txBody>
          <a:bodyPr wrap="none">
            <a:spAutoFit/>
          </a:bodyPr>
          <a:lstStyle/>
          <a:p>
            <a:r>
              <a:rPr lang="en-US" dirty="0"/>
              <a:t>1</a:t>
            </a:r>
            <a:r>
              <a:rPr lang="en-US" dirty="0" smtClean="0"/>
              <a:t>. Single </a:t>
            </a:r>
            <a:r>
              <a:rPr lang="en-US" dirty="0"/>
              <a:t>piece pattern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325282"/>
            <a:ext cx="3352800" cy="115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57200" y="3244334"/>
            <a:ext cx="2850076" cy="369332"/>
          </a:xfrm>
          <a:prstGeom prst="rect">
            <a:avLst/>
          </a:prstGeom>
        </p:spPr>
        <p:txBody>
          <a:bodyPr wrap="none">
            <a:spAutoFit/>
          </a:bodyPr>
          <a:lstStyle/>
          <a:p>
            <a:r>
              <a:rPr lang="en-US" dirty="0"/>
              <a:t>2</a:t>
            </a:r>
            <a:r>
              <a:rPr lang="en-US" dirty="0" smtClean="0"/>
              <a:t>. Split </a:t>
            </a:r>
            <a:r>
              <a:rPr lang="en-US" dirty="0"/>
              <a:t>or two piece pattern </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895600"/>
            <a:ext cx="2590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609600" y="5029200"/>
            <a:ext cx="2286395" cy="369332"/>
          </a:xfrm>
          <a:prstGeom prst="rect">
            <a:avLst/>
          </a:prstGeom>
        </p:spPr>
        <p:txBody>
          <a:bodyPr wrap="none">
            <a:spAutoFit/>
          </a:bodyPr>
          <a:lstStyle/>
          <a:p>
            <a:r>
              <a:rPr lang="en-US" dirty="0"/>
              <a:t>3</a:t>
            </a:r>
            <a:r>
              <a:rPr lang="en-US" dirty="0" smtClean="0"/>
              <a:t>. Match </a:t>
            </a:r>
            <a:r>
              <a:rPr lang="en-US" dirty="0"/>
              <a:t>plate pattern</a:t>
            </a: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1" y="4375666"/>
            <a:ext cx="2971800" cy="1676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576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250"/>
                                        <p:tgtEl>
                                          <p:spTgt spid="3"/>
                                        </p:tgtEl>
                                      </p:cBhvr>
                                    </p:animEffect>
                                  </p:childTnLst>
                                </p:cTn>
                              </p:par>
                              <p:par>
                                <p:cTn id="11" presetID="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3000" fill="hold"/>
                                        <p:tgtEl>
                                          <p:spTgt spid="5"/>
                                        </p:tgtEl>
                                        <p:attrNameLst>
                                          <p:attrName>ppt_x</p:attrName>
                                        </p:attrNameLst>
                                      </p:cBhvr>
                                      <p:tavLst>
                                        <p:tav tm="0">
                                          <p:val>
                                            <p:strVal val="#ppt_x"/>
                                          </p:val>
                                        </p:tav>
                                        <p:tav tm="100000">
                                          <p:val>
                                            <p:strVal val="#ppt_x"/>
                                          </p:val>
                                        </p:tav>
                                      </p:tavLst>
                                    </p:anim>
                                    <p:anim calcmode="lin" valueType="num">
                                      <p:cBhvr additive="base">
                                        <p:cTn id="14" dur="3000" fill="hold"/>
                                        <p:tgtEl>
                                          <p:spTgt spid="5"/>
                                        </p:tgtEl>
                                        <p:attrNameLst>
                                          <p:attrName>ppt_y</p:attrName>
                                        </p:attrNameLst>
                                      </p:cBhvr>
                                      <p:tavLst>
                                        <p:tav tm="0">
                                          <p:val>
                                            <p:strVal val="1+#ppt_h/2"/>
                                          </p:val>
                                        </p:tav>
                                        <p:tav tm="100000">
                                          <p:val>
                                            <p:strVal val="#ppt_y"/>
                                          </p:val>
                                        </p:tav>
                                      </p:tavLst>
                                    </p:anim>
                                  </p:childTnLst>
                                </p:cTn>
                              </p:par>
                              <p:par>
                                <p:cTn id="15" presetID="45" presetClass="entr" presetSubtype="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3000"/>
                                        <p:tgtEl>
                                          <p:spTgt spid="1026"/>
                                        </p:tgtEl>
                                      </p:cBhvr>
                                    </p:animEffect>
                                    <p:anim calcmode="lin" valueType="num">
                                      <p:cBhvr>
                                        <p:cTn id="18" dur="3000" fill="hold"/>
                                        <p:tgtEl>
                                          <p:spTgt spid="1026"/>
                                        </p:tgtEl>
                                        <p:attrNameLst>
                                          <p:attrName>ppt_w</p:attrName>
                                        </p:attrNameLst>
                                      </p:cBhvr>
                                      <p:tavLst>
                                        <p:tav tm="0" fmla="#ppt_w*sin(2.5*pi*$)">
                                          <p:val>
                                            <p:fltVal val="0"/>
                                          </p:val>
                                        </p:tav>
                                        <p:tav tm="100000">
                                          <p:val>
                                            <p:fltVal val="1"/>
                                          </p:val>
                                        </p:tav>
                                      </p:tavLst>
                                    </p:anim>
                                    <p:anim calcmode="lin" valueType="num">
                                      <p:cBhvr>
                                        <p:cTn id="19" dur="3000" fill="hold"/>
                                        <p:tgtEl>
                                          <p:spTgt spid="1026"/>
                                        </p:tgtEl>
                                        <p:attrNameLst>
                                          <p:attrName>ppt_h</p:attrName>
                                        </p:attrNameLst>
                                      </p:cBhvr>
                                      <p:tavLst>
                                        <p:tav tm="0">
                                          <p:val>
                                            <p:strVal val="#ppt_h"/>
                                          </p:val>
                                        </p:tav>
                                        <p:tav tm="100000">
                                          <p:val>
                                            <p:strVal val="#ppt_h"/>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0"/>
                                        <p:tgtEl>
                                          <p:spTgt spid="6"/>
                                        </p:tgtEl>
                                      </p:cBhvr>
                                    </p:animEffect>
                                    <p:anim calcmode="lin" valueType="num">
                                      <p:cBhvr>
                                        <p:cTn id="23" dur="5000" fill="hold"/>
                                        <p:tgtEl>
                                          <p:spTgt spid="6"/>
                                        </p:tgtEl>
                                        <p:attrNameLst>
                                          <p:attrName>ppt_x</p:attrName>
                                        </p:attrNameLst>
                                      </p:cBhvr>
                                      <p:tavLst>
                                        <p:tav tm="0">
                                          <p:val>
                                            <p:strVal val="#ppt_x"/>
                                          </p:val>
                                        </p:tav>
                                        <p:tav tm="100000">
                                          <p:val>
                                            <p:strVal val="#ppt_x"/>
                                          </p:val>
                                        </p:tav>
                                      </p:tavLst>
                                    </p:anim>
                                    <p:anim calcmode="lin" valueType="num">
                                      <p:cBhvr>
                                        <p:cTn id="24" dur="5000" fill="hold"/>
                                        <p:tgtEl>
                                          <p:spTgt spid="6"/>
                                        </p:tgtEl>
                                        <p:attrNameLst>
                                          <p:attrName>ppt_y</p:attrName>
                                        </p:attrNameLst>
                                      </p:cBhvr>
                                      <p:tavLst>
                                        <p:tav tm="0">
                                          <p:val>
                                            <p:strVal val="#ppt_y+.1"/>
                                          </p:val>
                                        </p:tav>
                                        <p:tav tm="100000">
                                          <p:val>
                                            <p:strVal val="#ppt_y"/>
                                          </p:val>
                                        </p:tav>
                                      </p:tavLst>
                                    </p:anim>
                                  </p:childTnLst>
                                </p:cTn>
                              </p:par>
                              <p:par>
                                <p:cTn id="25" presetID="45" presetClass="entr" presetSubtype="0" fill="hold" nodeType="withEffect">
                                  <p:stCondLst>
                                    <p:cond delay="0"/>
                                  </p:stCondLst>
                                  <p:childTnLst>
                                    <p:set>
                                      <p:cBhvr>
                                        <p:cTn id="26" dur="1" fill="hold">
                                          <p:stCondLst>
                                            <p:cond delay="0"/>
                                          </p:stCondLst>
                                        </p:cTn>
                                        <p:tgtEl>
                                          <p:spTgt spid="1027"/>
                                        </p:tgtEl>
                                        <p:attrNameLst>
                                          <p:attrName>style.visibility</p:attrName>
                                        </p:attrNameLst>
                                      </p:cBhvr>
                                      <p:to>
                                        <p:strVal val="visible"/>
                                      </p:to>
                                    </p:set>
                                    <p:animEffect transition="in" filter="fade">
                                      <p:cBhvr>
                                        <p:cTn id="27" dur="5000"/>
                                        <p:tgtEl>
                                          <p:spTgt spid="1027"/>
                                        </p:tgtEl>
                                      </p:cBhvr>
                                    </p:animEffect>
                                    <p:anim calcmode="lin" valueType="num">
                                      <p:cBhvr>
                                        <p:cTn id="28" dur="5000" fill="hold"/>
                                        <p:tgtEl>
                                          <p:spTgt spid="1027"/>
                                        </p:tgtEl>
                                        <p:attrNameLst>
                                          <p:attrName>ppt_w</p:attrName>
                                        </p:attrNameLst>
                                      </p:cBhvr>
                                      <p:tavLst>
                                        <p:tav tm="0" fmla="#ppt_w*sin(2.5*pi*$)">
                                          <p:val>
                                            <p:fltVal val="0"/>
                                          </p:val>
                                        </p:tav>
                                        <p:tav tm="100000">
                                          <p:val>
                                            <p:fltVal val="1"/>
                                          </p:val>
                                        </p:tav>
                                      </p:tavLst>
                                    </p:anim>
                                    <p:anim calcmode="lin" valueType="num">
                                      <p:cBhvr>
                                        <p:cTn id="29" dur="5000" fill="hold"/>
                                        <p:tgtEl>
                                          <p:spTgt spid="1027"/>
                                        </p:tgtEl>
                                        <p:attrNameLst>
                                          <p:attrName>ppt_h</p:attrName>
                                        </p:attrNameLst>
                                      </p:cBhvr>
                                      <p:tavLst>
                                        <p:tav tm="0">
                                          <p:val>
                                            <p:strVal val="#ppt_h"/>
                                          </p:val>
                                        </p:tav>
                                        <p:tav tm="100000">
                                          <p:val>
                                            <p:strVal val="#ppt_h"/>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7000"/>
                                        <p:tgtEl>
                                          <p:spTgt spid="7"/>
                                        </p:tgtEl>
                                      </p:cBhvr>
                                    </p:animEffect>
                                    <p:anim calcmode="lin" valueType="num">
                                      <p:cBhvr>
                                        <p:cTn id="33" dur="7000" fill="hold"/>
                                        <p:tgtEl>
                                          <p:spTgt spid="7"/>
                                        </p:tgtEl>
                                        <p:attrNameLst>
                                          <p:attrName>ppt_x</p:attrName>
                                        </p:attrNameLst>
                                      </p:cBhvr>
                                      <p:tavLst>
                                        <p:tav tm="0">
                                          <p:val>
                                            <p:strVal val="#ppt_x"/>
                                          </p:val>
                                        </p:tav>
                                        <p:tav tm="100000">
                                          <p:val>
                                            <p:strVal val="#ppt_x"/>
                                          </p:val>
                                        </p:tav>
                                      </p:tavLst>
                                    </p:anim>
                                    <p:anim calcmode="lin" valueType="num">
                                      <p:cBhvr>
                                        <p:cTn id="34" dur="7000" fill="hold"/>
                                        <p:tgtEl>
                                          <p:spTgt spid="7"/>
                                        </p:tgtEl>
                                        <p:attrNameLst>
                                          <p:attrName>ppt_y</p:attrName>
                                        </p:attrNameLst>
                                      </p:cBhvr>
                                      <p:tavLst>
                                        <p:tav tm="0">
                                          <p:val>
                                            <p:strVal val="#ppt_y+.1"/>
                                          </p:val>
                                        </p:tav>
                                        <p:tav tm="100000">
                                          <p:val>
                                            <p:strVal val="#ppt_y"/>
                                          </p:val>
                                        </p:tav>
                                      </p:tavLst>
                                    </p:anim>
                                  </p:childTnLst>
                                </p:cTn>
                              </p:par>
                              <p:par>
                                <p:cTn id="35" presetID="45" presetClass="entr" presetSubtype="0" fill="hold" nodeType="withEffect">
                                  <p:stCondLst>
                                    <p:cond delay="0"/>
                                  </p:stCondLst>
                                  <p:childTnLst>
                                    <p:set>
                                      <p:cBhvr>
                                        <p:cTn id="36" dur="1" fill="hold">
                                          <p:stCondLst>
                                            <p:cond delay="0"/>
                                          </p:stCondLst>
                                        </p:cTn>
                                        <p:tgtEl>
                                          <p:spTgt spid="1028"/>
                                        </p:tgtEl>
                                        <p:attrNameLst>
                                          <p:attrName>style.visibility</p:attrName>
                                        </p:attrNameLst>
                                      </p:cBhvr>
                                      <p:to>
                                        <p:strVal val="visible"/>
                                      </p:to>
                                    </p:set>
                                    <p:animEffect transition="in" filter="fade">
                                      <p:cBhvr>
                                        <p:cTn id="37" dur="7000"/>
                                        <p:tgtEl>
                                          <p:spTgt spid="1028"/>
                                        </p:tgtEl>
                                      </p:cBhvr>
                                    </p:animEffect>
                                    <p:anim calcmode="lin" valueType="num">
                                      <p:cBhvr>
                                        <p:cTn id="38" dur="7000" fill="hold"/>
                                        <p:tgtEl>
                                          <p:spTgt spid="1028"/>
                                        </p:tgtEl>
                                        <p:attrNameLst>
                                          <p:attrName>ppt_w</p:attrName>
                                        </p:attrNameLst>
                                      </p:cBhvr>
                                      <p:tavLst>
                                        <p:tav tm="0" fmla="#ppt_w*sin(2.5*pi*$)">
                                          <p:val>
                                            <p:fltVal val="0"/>
                                          </p:val>
                                        </p:tav>
                                        <p:tav tm="100000">
                                          <p:val>
                                            <p:fltVal val="1"/>
                                          </p:val>
                                        </p:tav>
                                      </p:tavLst>
                                    </p:anim>
                                    <p:anim calcmode="lin" valueType="num">
                                      <p:cBhvr>
                                        <p:cTn id="39" dur="7000" fill="hold"/>
                                        <p:tgtEl>
                                          <p:spTgt spid="102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304800"/>
            <a:ext cx="7391400" cy="6201698"/>
          </a:xfrm>
          <a:prstGeom prst="rect">
            <a:avLst/>
          </a:prstGeom>
        </p:spPr>
        <p:txBody>
          <a:bodyPr wrap="square">
            <a:spAutoFit/>
          </a:bodyPr>
          <a:lstStyle/>
          <a:p>
            <a:pPr>
              <a:lnSpc>
                <a:spcPct val="115000"/>
              </a:lnSpc>
              <a:spcAft>
                <a:spcPts val="1000"/>
              </a:spcAft>
            </a:pPr>
            <a:r>
              <a:rPr lang="en-US" sz="2400" b="1" u="sng" dirty="0">
                <a:latin typeface="Times New Roman"/>
                <a:ea typeface="Times New Roman"/>
                <a:cs typeface="Arial"/>
              </a:rPr>
              <a:t>Binder</a:t>
            </a:r>
          </a:p>
          <a:p>
            <a:pPr>
              <a:lnSpc>
                <a:spcPct val="115000"/>
              </a:lnSpc>
              <a:spcAft>
                <a:spcPts val="1000"/>
              </a:spcAft>
            </a:pPr>
            <a:r>
              <a:rPr lang="en-US" sz="2400" dirty="0">
                <a:latin typeface="Times New Roman"/>
                <a:ea typeface="Times New Roman"/>
                <a:cs typeface="Arial"/>
              </a:rPr>
              <a:t>Binders are of many types such as:</a:t>
            </a:r>
            <a:endParaRPr lang="en-US" sz="2400" dirty="0">
              <a:ea typeface="Times New Roman"/>
              <a:cs typeface="Arial"/>
            </a:endParaRPr>
          </a:p>
          <a:p>
            <a:pPr marL="342900" lvl="0" indent="-342900">
              <a:lnSpc>
                <a:spcPct val="115000"/>
              </a:lnSpc>
              <a:spcAft>
                <a:spcPts val="1000"/>
              </a:spcAft>
              <a:buFont typeface="+mj-lt"/>
              <a:buAutoNum type="arabicPeriod"/>
              <a:tabLst>
                <a:tab pos="457200" algn="l"/>
              </a:tabLst>
            </a:pPr>
            <a:r>
              <a:rPr lang="en-US" sz="2400" dirty="0">
                <a:latin typeface="Times New Roman"/>
                <a:ea typeface="Times New Roman"/>
                <a:cs typeface="Arial"/>
              </a:rPr>
              <a:t>Clay binders, </a:t>
            </a:r>
            <a:endParaRPr lang="en-US" sz="2400" dirty="0">
              <a:ea typeface="Times New Roman"/>
              <a:cs typeface="Arial"/>
            </a:endParaRPr>
          </a:p>
          <a:p>
            <a:pPr marL="342900" lvl="0" indent="-342900">
              <a:lnSpc>
                <a:spcPct val="115000"/>
              </a:lnSpc>
              <a:spcAft>
                <a:spcPts val="1000"/>
              </a:spcAft>
              <a:buFont typeface="+mj-lt"/>
              <a:buAutoNum type="arabicPeriod"/>
              <a:tabLst>
                <a:tab pos="457200" algn="l"/>
              </a:tabLst>
            </a:pPr>
            <a:r>
              <a:rPr lang="en-US" sz="2400" dirty="0">
                <a:latin typeface="Times New Roman"/>
                <a:ea typeface="Times New Roman"/>
                <a:cs typeface="Arial"/>
              </a:rPr>
              <a:t>Organic binders and </a:t>
            </a:r>
            <a:endParaRPr lang="en-US" sz="2400" dirty="0">
              <a:ea typeface="Times New Roman"/>
              <a:cs typeface="Arial"/>
            </a:endParaRPr>
          </a:p>
          <a:p>
            <a:pPr marL="342900" lvl="0" indent="-342900">
              <a:lnSpc>
                <a:spcPct val="115000"/>
              </a:lnSpc>
              <a:spcAft>
                <a:spcPts val="1000"/>
              </a:spcAft>
              <a:buFont typeface="+mj-lt"/>
              <a:buAutoNum type="arabicPeriod"/>
              <a:tabLst>
                <a:tab pos="457200" algn="l"/>
              </a:tabLst>
            </a:pPr>
            <a:r>
              <a:rPr lang="en-US" sz="2400" dirty="0">
                <a:latin typeface="Times New Roman"/>
                <a:ea typeface="Times New Roman"/>
                <a:cs typeface="Arial"/>
              </a:rPr>
              <a:t>Inorganic </a:t>
            </a:r>
            <a:r>
              <a:rPr lang="en-US" sz="2400" dirty="0" smtClean="0">
                <a:latin typeface="Times New Roman"/>
                <a:ea typeface="Times New Roman"/>
                <a:cs typeface="Arial"/>
              </a:rPr>
              <a:t>binders</a:t>
            </a:r>
          </a:p>
          <a:p>
            <a:pPr marL="342900" lvl="0" indent="-342900">
              <a:lnSpc>
                <a:spcPct val="115000"/>
              </a:lnSpc>
              <a:spcAft>
                <a:spcPts val="1000"/>
              </a:spcAft>
              <a:buFont typeface="+mj-lt"/>
              <a:buAutoNum type="arabicPeriod"/>
              <a:tabLst>
                <a:tab pos="457200" algn="l"/>
              </a:tabLst>
            </a:pPr>
            <a:endParaRPr lang="en-US" sz="1600" dirty="0">
              <a:ea typeface="Times New Roman"/>
              <a:cs typeface="Arial"/>
            </a:endParaRPr>
          </a:p>
          <a:p>
            <a:pPr algn="just">
              <a:lnSpc>
                <a:spcPct val="115000"/>
              </a:lnSpc>
              <a:spcAft>
                <a:spcPts val="1000"/>
              </a:spcAft>
            </a:pPr>
            <a:r>
              <a:rPr lang="en-US" sz="2000" dirty="0">
                <a:latin typeface="Times New Roman"/>
                <a:ea typeface="Times New Roman"/>
                <a:cs typeface="Arial"/>
              </a:rPr>
              <a:t>Clay binders are most commonly used binding agents mixed with the molding sands to provide the strength. The most popular clay types are:</a:t>
            </a:r>
            <a:endParaRPr lang="en-US" sz="2000" dirty="0">
              <a:ea typeface="Times New Roman"/>
              <a:cs typeface="Arial"/>
            </a:endParaRPr>
          </a:p>
          <a:p>
            <a:pPr>
              <a:lnSpc>
                <a:spcPct val="115000"/>
              </a:lnSpc>
              <a:spcAft>
                <a:spcPts val="1000"/>
              </a:spcAft>
            </a:pPr>
            <a:r>
              <a:rPr lang="en-US" dirty="0">
                <a:latin typeface="Times New Roman"/>
                <a:ea typeface="Times New Roman"/>
                <a:cs typeface="Arial"/>
              </a:rPr>
              <a:t>1-</a:t>
            </a:r>
            <a:r>
              <a:rPr lang="en-US" sz="2400" b="1" dirty="0">
                <a:latin typeface="Times New Roman"/>
                <a:ea typeface="Times New Roman"/>
                <a:cs typeface="Arial"/>
              </a:rPr>
              <a:t>Kaolinite</a:t>
            </a:r>
            <a:r>
              <a:rPr lang="en-US" dirty="0">
                <a:latin typeface="Times New Roman"/>
                <a:ea typeface="Times New Roman"/>
                <a:cs typeface="Arial"/>
              </a:rPr>
              <a:t> or fire clay  </a:t>
            </a:r>
            <a:r>
              <a:rPr lang="en-US" b="1" dirty="0">
                <a:latin typeface="Times New Roman"/>
                <a:ea typeface="Times New Roman"/>
                <a:cs typeface="Arial"/>
              </a:rPr>
              <a:t>(Al</a:t>
            </a:r>
            <a:r>
              <a:rPr lang="en-US" b="1" baseline="-25000" dirty="0">
                <a:latin typeface="Times New Roman"/>
                <a:ea typeface="Times New Roman"/>
                <a:cs typeface="Arial"/>
              </a:rPr>
              <a:t>2</a:t>
            </a:r>
            <a:r>
              <a:rPr lang="en-US" b="1" dirty="0">
                <a:latin typeface="Times New Roman"/>
                <a:ea typeface="Times New Roman"/>
                <a:cs typeface="Arial"/>
              </a:rPr>
              <a:t>O</a:t>
            </a:r>
            <a:r>
              <a:rPr lang="en-US" b="1" baseline="-25000" dirty="0">
                <a:latin typeface="Times New Roman"/>
                <a:ea typeface="Times New Roman"/>
                <a:cs typeface="Arial"/>
              </a:rPr>
              <a:t>3</a:t>
            </a:r>
            <a:r>
              <a:rPr lang="en-US" b="1" dirty="0">
                <a:latin typeface="Times New Roman"/>
                <a:ea typeface="Times New Roman"/>
                <a:cs typeface="Arial"/>
              </a:rPr>
              <a:t> 2 SiO</a:t>
            </a:r>
            <a:r>
              <a:rPr lang="en-US" b="1" baseline="-25000" dirty="0">
                <a:latin typeface="Times New Roman"/>
                <a:ea typeface="Times New Roman"/>
                <a:cs typeface="Arial"/>
              </a:rPr>
              <a:t>2</a:t>
            </a:r>
            <a:r>
              <a:rPr lang="en-US" b="1" dirty="0">
                <a:latin typeface="Times New Roman"/>
                <a:ea typeface="Times New Roman"/>
                <a:cs typeface="Arial"/>
              </a:rPr>
              <a:t> 2 H</a:t>
            </a:r>
            <a:r>
              <a:rPr lang="en-US" b="1" baseline="-25000" dirty="0">
                <a:latin typeface="Times New Roman"/>
                <a:ea typeface="Times New Roman"/>
                <a:cs typeface="Arial"/>
              </a:rPr>
              <a:t>2</a:t>
            </a:r>
            <a:r>
              <a:rPr lang="en-US" b="1" dirty="0">
                <a:latin typeface="Times New Roman"/>
                <a:ea typeface="Times New Roman"/>
                <a:cs typeface="Arial"/>
              </a:rPr>
              <a:t>O</a:t>
            </a:r>
            <a:r>
              <a:rPr lang="en-US" b="1" dirty="0" smtClean="0">
                <a:latin typeface="Times New Roman"/>
                <a:ea typeface="Times New Roman"/>
                <a:cs typeface="Arial"/>
              </a:rPr>
              <a:t>)  </a:t>
            </a:r>
            <a:r>
              <a:rPr lang="en-US" dirty="0">
                <a:latin typeface="Times New Roman"/>
                <a:ea typeface="Times New Roman"/>
                <a:cs typeface="Arial"/>
              </a:rPr>
              <a:t>and           </a:t>
            </a:r>
            <a:endParaRPr lang="en-US" dirty="0" smtClean="0">
              <a:latin typeface="Times New Roman"/>
              <a:ea typeface="Times New Roman"/>
              <a:cs typeface="Arial"/>
            </a:endParaRPr>
          </a:p>
          <a:p>
            <a:pPr>
              <a:lnSpc>
                <a:spcPct val="115000"/>
              </a:lnSpc>
              <a:spcAft>
                <a:spcPts val="1000"/>
              </a:spcAft>
            </a:pPr>
            <a:r>
              <a:rPr lang="en-US" dirty="0" smtClean="0">
                <a:latin typeface="Times New Roman"/>
                <a:ea typeface="Times New Roman"/>
                <a:cs typeface="Arial"/>
              </a:rPr>
              <a:t>2- </a:t>
            </a:r>
            <a:r>
              <a:rPr lang="en-US" sz="2400" b="1" dirty="0" err="1">
                <a:latin typeface="Times New Roman"/>
                <a:ea typeface="Times New Roman"/>
                <a:cs typeface="Arial"/>
              </a:rPr>
              <a:t>Bentonite</a:t>
            </a:r>
            <a:r>
              <a:rPr lang="en-US" sz="2400" b="1" dirty="0">
                <a:latin typeface="Times New Roman"/>
                <a:ea typeface="Times New Roman"/>
                <a:cs typeface="Arial"/>
              </a:rPr>
              <a:t> </a:t>
            </a:r>
            <a:r>
              <a:rPr lang="en-US" b="1" dirty="0">
                <a:latin typeface="Times New Roman"/>
                <a:ea typeface="Times New Roman"/>
                <a:cs typeface="Arial"/>
              </a:rPr>
              <a:t>  (Al</a:t>
            </a:r>
            <a:r>
              <a:rPr lang="en-US" b="1" baseline="-25000" dirty="0">
                <a:latin typeface="Times New Roman"/>
                <a:ea typeface="Times New Roman"/>
                <a:cs typeface="Arial"/>
              </a:rPr>
              <a:t>2</a:t>
            </a:r>
            <a:r>
              <a:rPr lang="en-US" b="1" dirty="0">
                <a:latin typeface="Times New Roman"/>
                <a:ea typeface="Times New Roman"/>
                <a:cs typeface="Arial"/>
              </a:rPr>
              <a:t>O</a:t>
            </a:r>
            <a:r>
              <a:rPr lang="en-US" b="1" baseline="-25000" dirty="0">
                <a:latin typeface="Times New Roman"/>
                <a:ea typeface="Times New Roman"/>
                <a:cs typeface="Arial"/>
              </a:rPr>
              <a:t>3</a:t>
            </a:r>
            <a:r>
              <a:rPr lang="en-US" b="1" dirty="0">
                <a:latin typeface="Times New Roman"/>
                <a:ea typeface="Times New Roman"/>
                <a:cs typeface="Arial"/>
              </a:rPr>
              <a:t> 4 SiO</a:t>
            </a:r>
            <a:r>
              <a:rPr lang="en-US" b="1" baseline="-25000" dirty="0">
                <a:latin typeface="Times New Roman"/>
                <a:ea typeface="Times New Roman"/>
                <a:cs typeface="Arial"/>
              </a:rPr>
              <a:t>2</a:t>
            </a:r>
            <a:r>
              <a:rPr lang="en-US" b="1" dirty="0">
                <a:latin typeface="Times New Roman"/>
                <a:ea typeface="Times New Roman"/>
                <a:cs typeface="Arial"/>
              </a:rPr>
              <a:t> nH</a:t>
            </a:r>
            <a:r>
              <a:rPr lang="en-US" b="1" baseline="-25000" dirty="0">
                <a:latin typeface="Times New Roman"/>
                <a:ea typeface="Times New Roman"/>
                <a:cs typeface="Arial"/>
              </a:rPr>
              <a:t>2</a:t>
            </a:r>
            <a:r>
              <a:rPr lang="en-US" b="1" dirty="0">
                <a:latin typeface="Times New Roman"/>
                <a:ea typeface="Times New Roman"/>
                <a:cs typeface="Arial"/>
              </a:rPr>
              <a:t>O</a:t>
            </a:r>
            <a:r>
              <a:rPr lang="en-US" b="1" dirty="0" smtClean="0">
                <a:latin typeface="Times New Roman"/>
                <a:ea typeface="Times New Roman"/>
                <a:cs typeface="Arial"/>
              </a:rPr>
              <a:t>)</a:t>
            </a:r>
          </a:p>
          <a:p>
            <a:pPr algn="just">
              <a:lnSpc>
                <a:spcPct val="115000"/>
              </a:lnSpc>
              <a:spcAft>
                <a:spcPts val="1000"/>
              </a:spcAft>
            </a:pPr>
            <a:r>
              <a:rPr lang="en-US" dirty="0" smtClean="0">
                <a:latin typeface="Times New Roman"/>
                <a:ea typeface="Times New Roman"/>
                <a:cs typeface="Arial"/>
              </a:rPr>
              <a:t>Of </a:t>
            </a:r>
            <a:r>
              <a:rPr lang="en-US" dirty="0">
                <a:latin typeface="Times New Roman"/>
                <a:ea typeface="Times New Roman"/>
                <a:cs typeface="Arial"/>
              </a:rPr>
              <a:t>the two the </a:t>
            </a:r>
            <a:r>
              <a:rPr lang="en-US" u="sng" dirty="0" err="1">
                <a:latin typeface="Times New Roman"/>
                <a:ea typeface="Times New Roman"/>
                <a:cs typeface="Arial"/>
              </a:rPr>
              <a:t>Bentonite</a:t>
            </a:r>
            <a:r>
              <a:rPr lang="en-US" dirty="0">
                <a:latin typeface="Times New Roman"/>
                <a:ea typeface="Times New Roman"/>
                <a:cs typeface="Arial"/>
              </a:rPr>
              <a:t> can absorb more water which increases its bonding power. </a:t>
            </a:r>
            <a:endParaRPr lang="en-US" sz="1600" dirty="0">
              <a:ea typeface="Times New Roman"/>
              <a:cs typeface="Arial"/>
            </a:endParaRPr>
          </a:p>
        </p:txBody>
      </p:sp>
    </p:spTree>
    <p:extLst>
      <p:ext uri="{BB962C8B-B14F-4D97-AF65-F5344CB8AC3E}">
        <p14:creationId xmlns:p14="http://schemas.microsoft.com/office/powerpoint/2010/main" val="3983070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16" presetClass="entr" presetSubtype="21" fill="hold"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barn(inVertical)">
                                      <p:cBhvr>
                                        <p:cTn id="29" dur="4000"/>
                                        <p:tgtEl>
                                          <p:spTgt spid="2">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wheel(1)">
                                      <p:cBhvr>
                                        <p:cTn id="34" dur="2000"/>
                                        <p:tgtEl>
                                          <p:spTgt spid="2">
                                            <p:txEl>
                                              <p:pRg st="7" end="7"/>
                                            </p:txEl>
                                          </p:spTgt>
                                        </p:tgtEl>
                                      </p:cBhvr>
                                    </p:animEffect>
                                  </p:childTnLst>
                                </p:cTn>
                              </p:par>
                              <p:par>
                                <p:cTn id="35" presetID="21" presetClass="entr" presetSubtype="1" fill="hold" nodeType="with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wheel(1)">
                                      <p:cBhvr>
                                        <p:cTn id="37" dur="2000"/>
                                        <p:tgtEl>
                                          <p:spTgt spid="2">
                                            <p:txEl>
                                              <p:pRg st="8" end="8"/>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2">
                                            <p:txEl>
                                              <p:pRg st="9" end="9"/>
                                            </p:txEl>
                                          </p:spTgt>
                                        </p:tgtEl>
                                        <p:attrNameLst>
                                          <p:attrName>style.visibility</p:attrName>
                                        </p:attrNameLst>
                                      </p:cBhvr>
                                      <p:to>
                                        <p:strVal val="visible"/>
                                      </p:to>
                                    </p:set>
                                    <p:animEffect transition="in" filter="randombar(horizontal)">
                                      <p:cBhvr>
                                        <p:cTn id="40" dur="4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80262286"/>
              </p:ext>
            </p:extLst>
          </p:nvPr>
        </p:nvGraphicFramePr>
        <p:xfrm>
          <a:off x="1752600" y="3581400"/>
          <a:ext cx="5143500" cy="2448652"/>
        </p:xfrm>
        <a:graphic>
          <a:graphicData uri="http://schemas.openxmlformats.org/drawingml/2006/table">
            <a:tbl>
              <a:tblPr firstRow="1" firstCol="1" bandRow="1"/>
              <a:tblGrid>
                <a:gridCol w="3281198"/>
                <a:gridCol w="1862302"/>
              </a:tblGrid>
              <a:tr h="612163">
                <a:tc>
                  <a:txBody>
                    <a:bodyPr/>
                    <a:lstStyle/>
                    <a:p>
                      <a:pPr algn="ctr" rtl="0">
                        <a:lnSpc>
                          <a:spcPct val="115000"/>
                        </a:lnSpc>
                        <a:spcAft>
                          <a:spcPts val="1000"/>
                        </a:spcAft>
                      </a:pPr>
                      <a:r>
                        <a:rPr lang="en-US" sz="2000" b="1" dirty="0">
                          <a:solidFill>
                            <a:srgbClr val="660000"/>
                          </a:solidFill>
                          <a:effectLst/>
                          <a:latin typeface="Times New Roman"/>
                          <a:ea typeface="Times New Roman"/>
                          <a:cs typeface="Arial"/>
                        </a:rPr>
                        <a:t>Molding Sand Constituent</a:t>
                      </a:r>
                      <a:endParaRPr lang="en-US" sz="2000" dirty="0">
                        <a:effectLst/>
                        <a:latin typeface="Calibri"/>
                        <a:ea typeface="Times New Roman"/>
                        <a:cs typeface="Arial"/>
                      </a:endParaRPr>
                    </a:p>
                  </a:txBody>
                  <a:tcPr marL="9525" marR="9525" marT="9525" marB="9525" anchor="ctr">
                    <a:lnL>
                      <a:noFill/>
                    </a:lnL>
                    <a:lnR>
                      <a:noFill/>
                    </a:lnR>
                    <a:lnT>
                      <a:noFill/>
                    </a:lnT>
                    <a:lnB>
                      <a:noFill/>
                    </a:lnB>
                    <a:solidFill>
                      <a:srgbClr val="82CDFF"/>
                    </a:solidFill>
                  </a:tcPr>
                </a:tc>
                <a:tc>
                  <a:txBody>
                    <a:bodyPr/>
                    <a:lstStyle/>
                    <a:p>
                      <a:pPr algn="ctr" rtl="0">
                        <a:lnSpc>
                          <a:spcPct val="115000"/>
                        </a:lnSpc>
                        <a:spcAft>
                          <a:spcPts val="1000"/>
                        </a:spcAft>
                      </a:pPr>
                      <a:r>
                        <a:rPr lang="en-US" sz="2000" b="1" dirty="0">
                          <a:solidFill>
                            <a:srgbClr val="000033"/>
                          </a:solidFill>
                          <a:effectLst/>
                          <a:latin typeface="Times New Roman"/>
                          <a:ea typeface="Times New Roman"/>
                          <a:cs typeface="Arial"/>
                        </a:rPr>
                        <a:t>Weight Percent</a:t>
                      </a:r>
                      <a:endParaRPr lang="en-US" sz="2000" dirty="0">
                        <a:effectLst/>
                        <a:latin typeface="Calibri"/>
                        <a:ea typeface="Times New Roman"/>
                        <a:cs typeface="Arial"/>
                      </a:endParaRPr>
                    </a:p>
                  </a:txBody>
                  <a:tcPr marL="9525" marR="9525" marT="9525" marB="9525" anchor="ctr">
                    <a:lnL>
                      <a:noFill/>
                    </a:lnL>
                    <a:lnR>
                      <a:noFill/>
                    </a:lnR>
                    <a:lnT>
                      <a:noFill/>
                    </a:lnT>
                    <a:lnB>
                      <a:noFill/>
                    </a:lnB>
                    <a:solidFill>
                      <a:srgbClr val="82CDFF"/>
                    </a:solidFill>
                  </a:tcPr>
                </a:tc>
              </a:tr>
              <a:tr h="612163">
                <a:tc>
                  <a:txBody>
                    <a:bodyPr/>
                    <a:lstStyle/>
                    <a:p>
                      <a:pPr algn="ctr" rtl="0">
                        <a:lnSpc>
                          <a:spcPct val="115000"/>
                        </a:lnSpc>
                        <a:spcAft>
                          <a:spcPts val="1000"/>
                        </a:spcAft>
                      </a:pPr>
                      <a:r>
                        <a:rPr lang="en-US" sz="2000" dirty="0">
                          <a:solidFill>
                            <a:srgbClr val="0000FF"/>
                          </a:solidFill>
                          <a:effectLst/>
                          <a:latin typeface="Times New Roman"/>
                          <a:ea typeface="Times New Roman"/>
                          <a:cs typeface="Arial"/>
                        </a:rPr>
                        <a:t>Silica sand</a:t>
                      </a:r>
                      <a:endParaRPr lang="en-US" sz="2000" dirty="0">
                        <a:effectLst/>
                        <a:latin typeface="Calibri"/>
                        <a:ea typeface="Times New Roman"/>
                        <a:cs typeface="Arial"/>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1000"/>
                        </a:spcAft>
                      </a:pPr>
                      <a:r>
                        <a:rPr lang="en-US" sz="2000" dirty="0">
                          <a:solidFill>
                            <a:srgbClr val="0000FF"/>
                          </a:solidFill>
                          <a:effectLst/>
                          <a:latin typeface="Times New Roman"/>
                          <a:ea typeface="Times New Roman"/>
                          <a:cs typeface="Arial"/>
                        </a:rPr>
                        <a:t>92</a:t>
                      </a:r>
                      <a:endParaRPr lang="en-US" sz="2000" dirty="0">
                        <a:effectLst/>
                        <a:latin typeface="Calibri"/>
                        <a:ea typeface="Times New Roman"/>
                        <a:cs typeface="Arial"/>
                      </a:endParaRPr>
                    </a:p>
                  </a:txBody>
                  <a:tcPr marL="9525" marR="9525" marT="9525" marB="9525" anchor="ctr">
                    <a:lnL>
                      <a:noFill/>
                    </a:lnL>
                    <a:lnR>
                      <a:noFill/>
                    </a:lnR>
                    <a:lnT>
                      <a:noFill/>
                    </a:lnT>
                    <a:lnB>
                      <a:noFill/>
                    </a:lnB>
                    <a:solidFill>
                      <a:srgbClr val="CAEAFF"/>
                    </a:solidFill>
                  </a:tcPr>
                </a:tc>
              </a:tr>
              <a:tr h="612163">
                <a:tc>
                  <a:txBody>
                    <a:bodyPr/>
                    <a:lstStyle/>
                    <a:p>
                      <a:pPr algn="ctr" rtl="0">
                        <a:lnSpc>
                          <a:spcPct val="115000"/>
                        </a:lnSpc>
                        <a:spcAft>
                          <a:spcPts val="1000"/>
                        </a:spcAft>
                      </a:pPr>
                      <a:r>
                        <a:rPr lang="en-US" sz="2000" dirty="0">
                          <a:solidFill>
                            <a:srgbClr val="0000FF"/>
                          </a:solidFill>
                          <a:effectLst/>
                          <a:latin typeface="Times New Roman"/>
                          <a:ea typeface="Times New Roman"/>
                          <a:cs typeface="Arial"/>
                        </a:rPr>
                        <a:t>Clay (Sodium </a:t>
                      </a:r>
                      <a:r>
                        <a:rPr lang="en-US" sz="2000" dirty="0" err="1">
                          <a:solidFill>
                            <a:srgbClr val="0000FF"/>
                          </a:solidFill>
                          <a:effectLst/>
                          <a:latin typeface="Times New Roman"/>
                          <a:ea typeface="Times New Roman"/>
                          <a:cs typeface="Arial"/>
                        </a:rPr>
                        <a:t>Bentonite</a:t>
                      </a:r>
                      <a:r>
                        <a:rPr lang="en-US" sz="2000" dirty="0">
                          <a:solidFill>
                            <a:srgbClr val="0000FF"/>
                          </a:solidFill>
                          <a:effectLst/>
                          <a:latin typeface="Times New Roman"/>
                          <a:ea typeface="Times New Roman"/>
                          <a:cs typeface="Arial"/>
                        </a:rPr>
                        <a:t>)</a:t>
                      </a:r>
                      <a:endParaRPr lang="en-US" sz="2000" dirty="0">
                        <a:effectLst/>
                        <a:latin typeface="Calibri"/>
                        <a:ea typeface="Times New Roman"/>
                        <a:cs typeface="Arial"/>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1000"/>
                        </a:spcAft>
                      </a:pPr>
                      <a:r>
                        <a:rPr lang="en-US" sz="2000" dirty="0">
                          <a:solidFill>
                            <a:srgbClr val="0000FF"/>
                          </a:solidFill>
                          <a:effectLst/>
                          <a:latin typeface="Times New Roman"/>
                          <a:ea typeface="Times New Roman"/>
                          <a:cs typeface="Arial"/>
                        </a:rPr>
                        <a:t>8</a:t>
                      </a:r>
                      <a:endParaRPr lang="en-US" sz="2000" dirty="0">
                        <a:effectLst/>
                        <a:latin typeface="Calibri"/>
                        <a:ea typeface="Times New Roman"/>
                        <a:cs typeface="Arial"/>
                      </a:endParaRPr>
                    </a:p>
                  </a:txBody>
                  <a:tcPr marL="9525" marR="9525" marT="9525" marB="9525" anchor="ctr">
                    <a:lnL>
                      <a:noFill/>
                    </a:lnL>
                    <a:lnR>
                      <a:noFill/>
                    </a:lnR>
                    <a:lnT>
                      <a:noFill/>
                    </a:lnT>
                    <a:lnB>
                      <a:noFill/>
                    </a:lnB>
                    <a:solidFill>
                      <a:srgbClr val="CAEAFF"/>
                    </a:solidFill>
                  </a:tcPr>
                </a:tc>
              </a:tr>
              <a:tr h="612163">
                <a:tc>
                  <a:txBody>
                    <a:bodyPr/>
                    <a:lstStyle/>
                    <a:p>
                      <a:pPr algn="ctr" rtl="0">
                        <a:lnSpc>
                          <a:spcPct val="115000"/>
                        </a:lnSpc>
                        <a:spcAft>
                          <a:spcPts val="1000"/>
                        </a:spcAft>
                      </a:pPr>
                      <a:r>
                        <a:rPr lang="en-US" sz="2000" dirty="0">
                          <a:solidFill>
                            <a:srgbClr val="0000FF"/>
                          </a:solidFill>
                          <a:effectLst/>
                          <a:latin typeface="Times New Roman"/>
                          <a:ea typeface="Times New Roman"/>
                          <a:cs typeface="Arial"/>
                        </a:rPr>
                        <a:t>Water</a:t>
                      </a:r>
                      <a:endParaRPr lang="en-US" sz="2000" dirty="0">
                        <a:effectLst/>
                        <a:latin typeface="Calibri"/>
                        <a:ea typeface="Times New Roman"/>
                        <a:cs typeface="Arial"/>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1000"/>
                        </a:spcAft>
                      </a:pPr>
                      <a:r>
                        <a:rPr lang="en-US" sz="2000" dirty="0">
                          <a:solidFill>
                            <a:srgbClr val="0000FF"/>
                          </a:solidFill>
                          <a:effectLst/>
                          <a:latin typeface="Times New Roman"/>
                          <a:ea typeface="Times New Roman"/>
                          <a:cs typeface="Arial"/>
                        </a:rPr>
                        <a:t>4</a:t>
                      </a:r>
                      <a:endParaRPr lang="en-US" sz="2000" dirty="0">
                        <a:effectLst/>
                        <a:latin typeface="Calibri"/>
                        <a:ea typeface="Times New Roman"/>
                        <a:cs typeface="Arial"/>
                      </a:endParaRPr>
                    </a:p>
                  </a:txBody>
                  <a:tcPr marL="9525" marR="9525" marT="9525" marB="9525" anchor="ctr">
                    <a:lnL>
                      <a:noFill/>
                    </a:lnL>
                    <a:lnR>
                      <a:noFill/>
                    </a:lnR>
                    <a:lnT>
                      <a:noFill/>
                    </a:lnT>
                    <a:lnB>
                      <a:noFill/>
                    </a:lnB>
                    <a:solidFill>
                      <a:srgbClr val="CAEAFF"/>
                    </a:solidFill>
                  </a:tcPr>
                </a:tc>
              </a:tr>
            </a:tbl>
          </a:graphicData>
        </a:graphic>
      </p:graphicFrame>
      <p:sp>
        <p:nvSpPr>
          <p:cNvPr id="3" name="Rectangle 1"/>
          <p:cNvSpPr>
            <a:spLocks noChangeArrowheads="1"/>
          </p:cNvSpPr>
          <p:nvPr/>
        </p:nvSpPr>
        <p:spPr bwMode="auto">
          <a:xfrm>
            <a:off x="228600" y="276761"/>
            <a:ext cx="8610600"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562100" algn="l"/>
              </a:tabLst>
            </a:pPr>
            <a:r>
              <a:rPr kumimoji="0" lang="en-US" sz="28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Moisture</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5621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Clay acquires its bonding action only in the presence of the required amount of moisture. When water is added to clay, it penetrates the mixture and forms a microfilm, which coats the surface of each flake of the clay. The amount of water used should be properly controlled. This is because a part of the water, which coats the surface of the clay flakes, helps in bonding, while the remainder helps in improving the plasticity. A typical composition of molding sand is given in (</a:t>
            </a:r>
            <a:r>
              <a:rPr kumimoji="0" lang="en-US" sz="20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Table)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621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1243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80">
                                          <p:stCondLst>
                                            <p:cond delay="0"/>
                                          </p:stCondLst>
                                        </p:cTn>
                                        <p:tgtEl>
                                          <p:spTgt spid="2"/>
                                        </p:tgtEl>
                                      </p:cBhvr>
                                    </p:animEffect>
                                    <p:anim calcmode="lin" valueType="num">
                                      <p:cBhvr>
                                        <p:cTn id="22"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7" dur="26">
                                          <p:stCondLst>
                                            <p:cond delay="650"/>
                                          </p:stCondLst>
                                        </p:cTn>
                                        <p:tgtEl>
                                          <p:spTgt spid="2"/>
                                        </p:tgtEl>
                                      </p:cBhvr>
                                      <p:to x="100000" y="60000"/>
                                    </p:animScale>
                                    <p:animScale>
                                      <p:cBhvr>
                                        <p:cTn id="28" dur="166" decel="50000">
                                          <p:stCondLst>
                                            <p:cond delay="676"/>
                                          </p:stCondLst>
                                        </p:cTn>
                                        <p:tgtEl>
                                          <p:spTgt spid="2"/>
                                        </p:tgtEl>
                                      </p:cBhvr>
                                      <p:to x="100000" y="100000"/>
                                    </p:animScale>
                                    <p:animScale>
                                      <p:cBhvr>
                                        <p:cTn id="29" dur="26">
                                          <p:stCondLst>
                                            <p:cond delay="1312"/>
                                          </p:stCondLst>
                                        </p:cTn>
                                        <p:tgtEl>
                                          <p:spTgt spid="2"/>
                                        </p:tgtEl>
                                      </p:cBhvr>
                                      <p:to x="100000" y="80000"/>
                                    </p:animScale>
                                    <p:animScale>
                                      <p:cBhvr>
                                        <p:cTn id="30" dur="166" decel="50000">
                                          <p:stCondLst>
                                            <p:cond delay="1338"/>
                                          </p:stCondLst>
                                        </p:cTn>
                                        <p:tgtEl>
                                          <p:spTgt spid="2"/>
                                        </p:tgtEl>
                                      </p:cBhvr>
                                      <p:to x="100000" y="100000"/>
                                    </p:animScale>
                                    <p:animScale>
                                      <p:cBhvr>
                                        <p:cTn id="31" dur="26">
                                          <p:stCondLst>
                                            <p:cond delay="1642"/>
                                          </p:stCondLst>
                                        </p:cTn>
                                        <p:tgtEl>
                                          <p:spTgt spid="2"/>
                                        </p:tgtEl>
                                      </p:cBhvr>
                                      <p:to x="100000" y="90000"/>
                                    </p:animScale>
                                    <p:animScale>
                                      <p:cBhvr>
                                        <p:cTn id="32" dur="166" decel="50000">
                                          <p:stCondLst>
                                            <p:cond delay="1668"/>
                                          </p:stCondLst>
                                        </p:cTn>
                                        <p:tgtEl>
                                          <p:spTgt spid="2"/>
                                        </p:tgtEl>
                                      </p:cBhvr>
                                      <p:to x="100000" y="100000"/>
                                    </p:animScale>
                                    <p:animScale>
                                      <p:cBhvr>
                                        <p:cTn id="33" dur="26">
                                          <p:stCondLst>
                                            <p:cond delay="1808"/>
                                          </p:stCondLst>
                                        </p:cTn>
                                        <p:tgtEl>
                                          <p:spTgt spid="2"/>
                                        </p:tgtEl>
                                      </p:cBhvr>
                                      <p:to x="100000" y="95000"/>
                                    </p:animScale>
                                    <p:animScale>
                                      <p:cBhvr>
                                        <p:cTn id="34"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3254417" cy="556434"/>
          </a:xfrm>
          <a:prstGeom prst="rect">
            <a:avLst/>
          </a:prstGeom>
        </p:spPr>
        <p:txBody>
          <a:bodyPr wrap="none">
            <a:spAutoFit/>
          </a:bodyPr>
          <a:lstStyle/>
          <a:p>
            <a:pPr>
              <a:lnSpc>
                <a:spcPct val="115000"/>
              </a:lnSpc>
              <a:spcAft>
                <a:spcPts val="1000"/>
              </a:spcAft>
            </a:pPr>
            <a:r>
              <a:rPr lang="en-US" sz="2800" b="1" dirty="0">
                <a:latin typeface="Times New Roman"/>
                <a:ea typeface="Times New Roman"/>
                <a:cs typeface="Arial"/>
              </a:rPr>
              <a:t>Single Piece Pattern</a:t>
            </a:r>
            <a:endParaRPr lang="en-US" sz="2800" dirty="0">
              <a:ea typeface="Times New Roman"/>
              <a:cs typeface="Arial"/>
            </a:endParaRPr>
          </a:p>
        </p:txBody>
      </p:sp>
      <p:sp>
        <p:nvSpPr>
          <p:cNvPr id="3" name="Rectangle 2"/>
          <p:cNvSpPr/>
          <p:nvPr/>
        </p:nvSpPr>
        <p:spPr>
          <a:xfrm>
            <a:off x="404948" y="914400"/>
            <a:ext cx="8053251" cy="3785652"/>
          </a:xfrm>
          <a:prstGeom prst="rect">
            <a:avLst/>
          </a:prstGeom>
        </p:spPr>
        <p:txBody>
          <a:bodyPr wrap="square">
            <a:spAutoFit/>
          </a:bodyPr>
          <a:lstStyle/>
          <a:p>
            <a:pPr algn="just"/>
            <a:r>
              <a:rPr lang="en-US" sz="2400" dirty="0">
                <a:latin typeface="Times New Roman"/>
                <a:ea typeface="Times New Roman"/>
              </a:rPr>
              <a:t>The one piece or single pattern is the most inexpensive of all types of patterns. This type of pattern </a:t>
            </a:r>
            <a:r>
              <a:rPr lang="en-US" sz="2400" b="1" dirty="0">
                <a:latin typeface="Times New Roman"/>
                <a:ea typeface="Times New Roman"/>
              </a:rPr>
              <a:t>is used only in cases </a:t>
            </a:r>
            <a:r>
              <a:rPr lang="en-US" sz="2400" dirty="0">
                <a:latin typeface="Times New Roman"/>
                <a:ea typeface="Times New Roman"/>
              </a:rPr>
              <a:t>where the </a:t>
            </a:r>
            <a:r>
              <a:rPr lang="en-US" sz="2400" u="sng" dirty="0">
                <a:latin typeface="Times New Roman"/>
                <a:ea typeface="Times New Roman"/>
              </a:rPr>
              <a:t>job is very simple</a:t>
            </a:r>
            <a:r>
              <a:rPr lang="en-US" sz="2400" dirty="0">
                <a:latin typeface="Times New Roman"/>
                <a:ea typeface="Times New Roman"/>
              </a:rPr>
              <a:t> and does </a:t>
            </a:r>
            <a:r>
              <a:rPr lang="en-US" sz="2400" u="sng" dirty="0">
                <a:latin typeface="Times New Roman"/>
                <a:ea typeface="Times New Roman"/>
              </a:rPr>
              <a:t>not create any withdrawal</a:t>
            </a:r>
            <a:r>
              <a:rPr lang="en-US" sz="2400" dirty="0">
                <a:latin typeface="Times New Roman"/>
                <a:ea typeface="Times New Roman"/>
              </a:rPr>
              <a:t> </a:t>
            </a:r>
            <a:r>
              <a:rPr lang="en-US" sz="2400" u="sng" dirty="0">
                <a:latin typeface="Times New Roman"/>
                <a:ea typeface="Times New Roman"/>
              </a:rPr>
              <a:t>problems</a:t>
            </a:r>
            <a:r>
              <a:rPr lang="en-US" sz="2400" dirty="0">
                <a:latin typeface="Times New Roman"/>
                <a:ea typeface="Times New Roman"/>
              </a:rPr>
              <a:t>. It is also used for application in very </a:t>
            </a:r>
            <a:r>
              <a:rPr lang="en-US" sz="2400" u="sng" dirty="0">
                <a:latin typeface="Times New Roman"/>
                <a:ea typeface="Times New Roman"/>
              </a:rPr>
              <a:t>small-scale production</a:t>
            </a:r>
            <a:r>
              <a:rPr lang="en-US" sz="2400" dirty="0">
                <a:latin typeface="Times New Roman"/>
                <a:ea typeface="Times New Roman"/>
              </a:rPr>
              <a:t> or </a:t>
            </a:r>
            <a:r>
              <a:rPr lang="en-US" sz="2400" u="sng" dirty="0">
                <a:latin typeface="Times New Roman"/>
                <a:ea typeface="Times New Roman"/>
              </a:rPr>
              <a:t>in prototype</a:t>
            </a:r>
            <a:r>
              <a:rPr lang="en-US" sz="2400" dirty="0">
                <a:latin typeface="Times New Roman"/>
                <a:ea typeface="Times New Roman"/>
              </a:rPr>
              <a:t> </a:t>
            </a:r>
            <a:r>
              <a:rPr lang="en-US" sz="2400" u="sng" dirty="0">
                <a:latin typeface="Times New Roman"/>
                <a:ea typeface="Times New Roman"/>
              </a:rPr>
              <a:t>development</a:t>
            </a:r>
            <a:r>
              <a:rPr lang="en-US" sz="2400" dirty="0">
                <a:latin typeface="Times New Roman"/>
                <a:ea typeface="Times New Roman"/>
              </a:rPr>
              <a:t>. This type of pattern is expected to be entirely in the drag and one of the surface is expected to be flat which is used as the parting plane. A gating system is made in the mold by cutting sand with the help of sand tools. If no such flat surface exists, the molding becomes complicated. A typical one-piece pattern is shown</a:t>
            </a:r>
            <a:endParaRPr lang="en-US" sz="24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635417" y="4700052"/>
            <a:ext cx="3228658" cy="1658521"/>
          </a:xfrm>
          <a:prstGeom prst="rect">
            <a:avLst/>
          </a:prstGeom>
          <a:noFill/>
          <a:ln>
            <a:noFill/>
          </a:ln>
        </p:spPr>
      </p:pic>
    </p:spTree>
    <p:extLst>
      <p:ext uri="{BB962C8B-B14F-4D97-AF65-F5344CB8AC3E}">
        <p14:creationId xmlns:p14="http://schemas.microsoft.com/office/powerpoint/2010/main" val="11917276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par>
                                <p:cTn id="7" presetID="53" presetClass="entr" presetSubtype="16"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anim calcmode="lin" valueType="num">
                                      <p:cBhvr>
                                        <p:cTn id="9" dur="500" fill="hold"/>
                                        <p:tgtEl>
                                          <p:spTgt spid="3"/>
                                        </p:tgtEl>
                                        <p:attrNameLst>
                                          <p:attrName>ppt_w</p:attrName>
                                        </p:attrNameLst>
                                      </p:cBhvr>
                                      <p:tavLst>
                                        <p:tav tm="0">
                                          <p:val>
                                            <p:fltVal val="0"/>
                                          </p:val>
                                        </p:tav>
                                        <p:tav tm="100000">
                                          <p:val>
                                            <p:strVal val="#ppt_w"/>
                                          </p:val>
                                        </p:tav>
                                      </p:tavLst>
                                    </p:anim>
                                    <p:anim calcmode="lin" valueType="num">
                                      <p:cBhvr>
                                        <p:cTn id="10" dur="500" fill="hold"/>
                                        <p:tgtEl>
                                          <p:spTgt spid="3"/>
                                        </p:tgtEl>
                                        <p:attrNameLst>
                                          <p:attrName>ppt_h</p:attrName>
                                        </p:attrNameLst>
                                      </p:cBhvr>
                                      <p:tavLst>
                                        <p:tav tm="0">
                                          <p:val>
                                            <p:fltVal val="0"/>
                                          </p:val>
                                        </p:tav>
                                        <p:tav tm="100000">
                                          <p:val>
                                            <p:strVal val="#ppt_h"/>
                                          </p:val>
                                        </p:tav>
                                      </p:tavLst>
                                    </p:anim>
                                    <p:animEffect transition="in" filter="fade">
                                      <p:cBhvr>
                                        <p:cTn id="11" dur="500"/>
                                        <p:tgtEl>
                                          <p:spTgt spid="3"/>
                                        </p:tgtEl>
                                      </p:cBhvr>
                                    </p:animEffect>
                                  </p:childTnLst>
                                </p:cTn>
                              </p:par>
                              <p:par>
                                <p:cTn id="12" presetID="21" presetClass="entr" presetSubtype="1"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10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3617978" cy="490199"/>
          </a:xfrm>
          <a:prstGeom prst="rect">
            <a:avLst/>
          </a:prstGeom>
        </p:spPr>
        <p:txBody>
          <a:bodyPr wrap="none">
            <a:spAutoFit/>
          </a:bodyPr>
          <a:lstStyle/>
          <a:p>
            <a:pPr>
              <a:lnSpc>
                <a:spcPct val="115000"/>
              </a:lnSpc>
              <a:spcAft>
                <a:spcPts val="1000"/>
              </a:spcAft>
            </a:pPr>
            <a:r>
              <a:rPr lang="en-US" sz="2400" b="1" dirty="0">
                <a:latin typeface="Times New Roman"/>
                <a:ea typeface="Times New Roman"/>
                <a:cs typeface="Arial"/>
              </a:rPr>
              <a:t>Split or Two Piece Pattern</a:t>
            </a:r>
            <a:endParaRPr lang="en-US" sz="2400" dirty="0">
              <a:ea typeface="Times New Roman"/>
              <a:cs typeface="Arial"/>
            </a:endParaRPr>
          </a:p>
        </p:txBody>
      </p:sp>
      <p:sp>
        <p:nvSpPr>
          <p:cNvPr id="3" name="Rectangle 2"/>
          <p:cNvSpPr/>
          <p:nvPr/>
        </p:nvSpPr>
        <p:spPr>
          <a:xfrm>
            <a:off x="228600" y="990600"/>
            <a:ext cx="8305800" cy="1754326"/>
          </a:xfrm>
          <a:prstGeom prst="rect">
            <a:avLst/>
          </a:prstGeom>
        </p:spPr>
        <p:txBody>
          <a:bodyPr wrap="square">
            <a:spAutoFit/>
          </a:bodyPr>
          <a:lstStyle/>
          <a:p>
            <a:r>
              <a:rPr lang="en-US" dirty="0">
                <a:latin typeface="Times New Roman"/>
                <a:ea typeface="Times New Roman"/>
              </a:rPr>
              <a:t>Split or two piece pattern is most widely used type of pattern for intricate castings. It is split along the parting surface, the position of which is determined by the shape of the casting. One half of the pattern is molded in drag and the other half in cope. The two halves of the pattern must be aligned properly by making use of the dowel pins, which are fitted, to the cope half of the pattern. These dowel pins match with the precisely made holes in the drag half of the pattern. A typical split pattern of a cast iron wheel</a:t>
            </a:r>
            <a:endParaRPr lang="en-US" dirty="0"/>
          </a:p>
        </p:txBody>
      </p:sp>
      <p:pic>
        <p:nvPicPr>
          <p:cNvPr id="4" name="صورة 1"/>
          <p:cNvPicPr/>
          <p:nvPr/>
        </p:nvPicPr>
        <p:blipFill>
          <a:blip r:embed="rId2"/>
          <a:srcRect/>
          <a:stretch>
            <a:fillRect/>
          </a:stretch>
        </p:blipFill>
        <p:spPr bwMode="auto">
          <a:xfrm>
            <a:off x="955866" y="3048000"/>
            <a:ext cx="2163445" cy="3084195"/>
          </a:xfrm>
          <a:prstGeom prst="rect">
            <a:avLst/>
          </a:prstGeom>
          <a:noFill/>
          <a:ln w="9525">
            <a:noFill/>
            <a:miter lim="800000"/>
            <a:headEnd/>
            <a:tailEnd/>
          </a:ln>
        </p:spPr>
      </p:pic>
      <p:pic>
        <p:nvPicPr>
          <p:cNvPr id="5" name="صورة 3" descr="2.bmp"/>
          <p:cNvPicPr/>
          <p:nvPr/>
        </p:nvPicPr>
        <p:blipFill>
          <a:blip r:embed="rId3"/>
          <a:stretch>
            <a:fillRect/>
          </a:stretch>
        </p:blipFill>
        <p:spPr>
          <a:xfrm>
            <a:off x="5334000" y="3132908"/>
            <a:ext cx="3200400" cy="1972491"/>
          </a:xfrm>
          <a:prstGeom prst="rect">
            <a:avLst/>
          </a:prstGeom>
        </p:spPr>
      </p:pic>
    </p:spTree>
    <p:extLst>
      <p:ext uri="{BB962C8B-B14F-4D97-AF65-F5344CB8AC3E}">
        <p14:creationId xmlns:p14="http://schemas.microsoft.com/office/powerpoint/2010/main" val="117092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3000"/>
                                        <p:tgtEl>
                                          <p:spTgt spid="3"/>
                                        </p:tgtEl>
                                      </p:cBhvr>
                                    </p:animEffect>
                                  </p:childTnLst>
                                </p:cTn>
                              </p:par>
                              <p:par>
                                <p:cTn id="12" presetID="45"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0"/>
                                        <p:tgtEl>
                                          <p:spTgt spid="4"/>
                                        </p:tgtEl>
                                      </p:cBhvr>
                                    </p:animEffect>
                                    <p:anim calcmode="lin" valueType="num">
                                      <p:cBhvr>
                                        <p:cTn id="15" dur="5000" fill="hold"/>
                                        <p:tgtEl>
                                          <p:spTgt spid="4"/>
                                        </p:tgtEl>
                                        <p:attrNameLst>
                                          <p:attrName>ppt_w</p:attrName>
                                        </p:attrNameLst>
                                      </p:cBhvr>
                                      <p:tavLst>
                                        <p:tav tm="0" fmla="#ppt_w*sin(2.5*pi*$)">
                                          <p:val>
                                            <p:fltVal val="0"/>
                                          </p:val>
                                        </p:tav>
                                        <p:tav tm="100000">
                                          <p:val>
                                            <p:fltVal val="1"/>
                                          </p:val>
                                        </p:tav>
                                      </p:tavLst>
                                    </p:anim>
                                    <p:anim calcmode="lin" valueType="num">
                                      <p:cBhvr>
                                        <p:cTn id="16" dur="5000" fill="hold"/>
                                        <p:tgtEl>
                                          <p:spTgt spid="4"/>
                                        </p:tgtEl>
                                        <p:attrNameLst>
                                          <p:attrName>ppt_h</p:attrName>
                                        </p:attrNameLst>
                                      </p:cBhvr>
                                      <p:tavLst>
                                        <p:tav tm="0">
                                          <p:val>
                                            <p:strVal val="#ppt_h"/>
                                          </p:val>
                                        </p:tav>
                                        <p:tav tm="100000">
                                          <p:val>
                                            <p:strVal val="#ppt_h"/>
                                          </p:val>
                                        </p:tav>
                                      </p:tavLst>
                                    </p:anim>
                                  </p:childTnLst>
                                </p:cTn>
                              </p:par>
                              <p:par>
                                <p:cTn id="17" presetID="53" presetClass="entr" presetSubtype="16"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500" fill="hold"/>
                                        <p:tgtEl>
                                          <p:spTgt spid="5"/>
                                        </p:tgtEl>
                                        <p:attrNameLst>
                                          <p:attrName>ppt_w</p:attrName>
                                        </p:attrNameLst>
                                      </p:cBhvr>
                                      <p:tavLst>
                                        <p:tav tm="0">
                                          <p:val>
                                            <p:fltVal val="0"/>
                                          </p:val>
                                        </p:tav>
                                        <p:tav tm="100000">
                                          <p:val>
                                            <p:strVal val="#ppt_w"/>
                                          </p:val>
                                        </p:tav>
                                      </p:tavLst>
                                    </p:anim>
                                    <p:anim calcmode="lin" valueType="num">
                                      <p:cBhvr>
                                        <p:cTn id="20" dur="5500" fill="hold"/>
                                        <p:tgtEl>
                                          <p:spTgt spid="5"/>
                                        </p:tgtEl>
                                        <p:attrNameLst>
                                          <p:attrName>ppt_h</p:attrName>
                                        </p:attrNameLst>
                                      </p:cBhvr>
                                      <p:tavLst>
                                        <p:tav tm="0">
                                          <p:val>
                                            <p:fltVal val="0"/>
                                          </p:val>
                                        </p:tav>
                                        <p:tav tm="100000">
                                          <p:val>
                                            <p:strVal val="#ppt_h"/>
                                          </p:val>
                                        </p:tav>
                                      </p:tavLst>
                                    </p:anim>
                                    <p:animEffect transition="in" filter="fade">
                                      <p:cBhvr>
                                        <p:cTn id="21" dur="5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
            <a:ext cx="3444213" cy="410882"/>
          </a:xfrm>
          <a:prstGeom prst="rect">
            <a:avLst/>
          </a:prstGeom>
        </p:spPr>
        <p:txBody>
          <a:bodyPr wrap="none">
            <a:spAutoFit/>
          </a:bodyPr>
          <a:lstStyle/>
          <a:p>
            <a:pPr>
              <a:lnSpc>
                <a:spcPct val="115000"/>
              </a:lnSpc>
              <a:spcAft>
                <a:spcPts val="1000"/>
              </a:spcAft>
            </a:pPr>
            <a:r>
              <a:rPr lang="en-US" b="1" dirty="0">
                <a:latin typeface="Times New Roman"/>
                <a:ea typeface="Times New Roman"/>
                <a:cs typeface="Arial"/>
              </a:rPr>
              <a:t>Molding Material and Properties</a:t>
            </a:r>
            <a:endParaRPr lang="en-US" sz="1600" dirty="0">
              <a:ea typeface="Times New Roman"/>
              <a:cs typeface="Arial"/>
            </a:endParaRPr>
          </a:p>
        </p:txBody>
      </p:sp>
      <p:sp>
        <p:nvSpPr>
          <p:cNvPr id="3" name="Rectangle 2"/>
          <p:cNvSpPr/>
          <p:nvPr/>
        </p:nvSpPr>
        <p:spPr>
          <a:xfrm>
            <a:off x="609600" y="990600"/>
            <a:ext cx="8153400" cy="646331"/>
          </a:xfrm>
          <a:prstGeom prst="rect">
            <a:avLst/>
          </a:prstGeom>
        </p:spPr>
        <p:txBody>
          <a:bodyPr wrap="square">
            <a:spAutoFit/>
          </a:bodyPr>
          <a:lstStyle/>
          <a:p>
            <a:r>
              <a:rPr lang="en-US" dirty="0">
                <a:latin typeface="Times New Roman"/>
                <a:ea typeface="Times New Roman"/>
              </a:rPr>
              <a:t> </a:t>
            </a:r>
            <a:r>
              <a:rPr lang="en-US" u="sng" dirty="0">
                <a:latin typeface="Times New Roman"/>
                <a:ea typeface="Times New Roman"/>
              </a:rPr>
              <a:t>A large variety of molding materials is used in foundries for manufacturing molds and cores</a:t>
            </a:r>
            <a:r>
              <a:rPr lang="en-US" dirty="0">
                <a:latin typeface="Times New Roman"/>
                <a:ea typeface="Times New Roman"/>
              </a:rPr>
              <a:t>. They include</a:t>
            </a:r>
            <a:endParaRPr lang="en-US" dirty="0"/>
          </a:p>
        </p:txBody>
      </p:sp>
      <p:sp>
        <p:nvSpPr>
          <p:cNvPr id="4" name="Rectangle 3"/>
          <p:cNvSpPr/>
          <p:nvPr/>
        </p:nvSpPr>
        <p:spPr>
          <a:xfrm>
            <a:off x="819754" y="1752600"/>
            <a:ext cx="1511952" cy="369332"/>
          </a:xfrm>
          <a:prstGeom prst="rect">
            <a:avLst/>
          </a:prstGeom>
        </p:spPr>
        <p:txBody>
          <a:bodyPr wrap="none">
            <a:spAutoFit/>
          </a:bodyPr>
          <a:lstStyle/>
          <a:p>
            <a:r>
              <a:rPr lang="en-US" b="1" u="sng" dirty="0">
                <a:latin typeface="Times New Roman"/>
                <a:ea typeface="Times New Roman"/>
              </a:rPr>
              <a:t>molding sand</a:t>
            </a:r>
            <a:endParaRPr lang="en-US" dirty="0"/>
          </a:p>
        </p:txBody>
      </p:sp>
      <p:sp>
        <p:nvSpPr>
          <p:cNvPr id="5" name="Rectangle 4"/>
          <p:cNvSpPr/>
          <p:nvPr/>
        </p:nvSpPr>
        <p:spPr>
          <a:xfrm>
            <a:off x="1575730" y="2209800"/>
            <a:ext cx="2980303" cy="369332"/>
          </a:xfrm>
          <a:prstGeom prst="rect">
            <a:avLst/>
          </a:prstGeom>
        </p:spPr>
        <p:txBody>
          <a:bodyPr wrap="none">
            <a:spAutoFit/>
          </a:bodyPr>
          <a:lstStyle/>
          <a:p>
            <a:r>
              <a:rPr lang="en-US" b="1" u="sng" dirty="0">
                <a:latin typeface="Times New Roman"/>
                <a:ea typeface="Times New Roman"/>
              </a:rPr>
              <a:t>system sand</a:t>
            </a:r>
            <a:r>
              <a:rPr lang="en-US" u="sng" dirty="0">
                <a:latin typeface="Times New Roman"/>
                <a:ea typeface="Times New Roman"/>
              </a:rPr>
              <a:t> or </a:t>
            </a:r>
            <a:r>
              <a:rPr lang="en-US" b="1" u="sng" dirty="0">
                <a:latin typeface="Times New Roman"/>
                <a:ea typeface="Times New Roman"/>
              </a:rPr>
              <a:t>backing sand</a:t>
            </a:r>
            <a:endParaRPr lang="en-US" dirty="0"/>
          </a:p>
        </p:txBody>
      </p:sp>
      <p:sp>
        <p:nvSpPr>
          <p:cNvPr id="6" name="Rectangle 5"/>
          <p:cNvSpPr/>
          <p:nvPr/>
        </p:nvSpPr>
        <p:spPr>
          <a:xfrm>
            <a:off x="3810000" y="2667000"/>
            <a:ext cx="1306768" cy="369332"/>
          </a:xfrm>
          <a:prstGeom prst="rect">
            <a:avLst/>
          </a:prstGeom>
        </p:spPr>
        <p:txBody>
          <a:bodyPr wrap="none">
            <a:spAutoFit/>
          </a:bodyPr>
          <a:lstStyle/>
          <a:p>
            <a:r>
              <a:rPr lang="en-US" b="1" u="sng" dirty="0">
                <a:latin typeface="Times New Roman"/>
                <a:ea typeface="Times New Roman"/>
              </a:rPr>
              <a:t>facing sand</a:t>
            </a:r>
            <a:endParaRPr lang="en-US" dirty="0"/>
          </a:p>
        </p:txBody>
      </p:sp>
      <p:sp>
        <p:nvSpPr>
          <p:cNvPr id="7" name="Rectangle 6"/>
          <p:cNvSpPr/>
          <p:nvPr/>
        </p:nvSpPr>
        <p:spPr>
          <a:xfrm>
            <a:off x="4953000" y="3036332"/>
            <a:ext cx="1435008" cy="369332"/>
          </a:xfrm>
          <a:prstGeom prst="rect">
            <a:avLst/>
          </a:prstGeom>
        </p:spPr>
        <p:txBody>
          <a:bodyPr wrap="none">
            <a:spAutoFit/>
          </a:bodyPr>
          <a:lstStyle/>
          <a:p>
            <a:r>
              <a:rPr lang="en-US" b="1" u="sng" dirty="0">
                <a:latin typeface="Times New Roman"/>
                <a:ea typeface="Times New Roman"/>
              </a:rPr>
              <a:t>parting sand</a:t>
            </a:r>
            <a:endParaRPr lang="en-US" dirty="0"/>
          </a:p>
        </p:txBody>
      </p:sp>
      <p:sp>
        <p:nvSpPr>
          <p:cNvPr id="8" name="Rectangle 7"/>
          <p:cNvSpPr/>
          <p:nvPr/>
        </p:nvSpPr>
        <p:spPr>
          <a:xfrm>
            <a:off x="6324600" y="3397347"/>
            <a:ext cx="1180772" cy="369332"/>
          </a:xfrm>
          <a:prstGeom prst="rect">
            <a:avLst/>
          </a:prstGeom>
        </p:spPr>
        <p:txBody>
          <a:bodyPr wrap="none">
            <a:spAutoFit/>
          </a:bodyPr>
          <a:lstStyle/>
          <a:p>
            <a:r>
              <a:rPr lang="en-US" b="1" u="sng" dirty="0">
                <a:latin typeface="Times New Roman"/>
                <a:ea typeface="Times New Roman"/>
              </a:rPr>
              <a:t>core sand</a:t>
            </a:r>
            <a:r>
              <a:rPr lang="en-US" dirty="0">
                <a:latin typeface="Times New Roman"/>
                <a:ea typeface="Times New Roman"/>
              </a:rPr>
              <a:t>.</a:t>
            </a:r>
            <a:endParaRPr lang="en-US" dirty="0"/>
          </a:p>
        </p:txBody>
      </p:sp>
      <p:sp>
        <p:nvSpPr>
          <p:cNvPr id="9" name="Rectangle 8"/>
          <p:cNvSpPr/>
          <p:nvPr/>
        </p:nvSpPr>
        <p:spPr>
          <a:xfrm>
            <a:off x="819754" y="4191000"/>
            <a:ext cx="7181246" cy="369332"/>
          </a:xfrm>
          <a:prstGeom prst="rect">
            <a:avLst/>
          </a:prstGeom>
        </p:spPr>
        <p:txBody>
          <a:bodyPr wrap="square">
            <a:spAutoFit/>
          </a:bodyPr>
          <a:lstStyle/>
          <a:p>
            <a:r>
              <a:rPr lang="en-US" dirty="0">
                <a:latin typeface="Times New Roman"/>
                <a:ea typeface="Times New Roman"/>
              </a:rPr>
              <a:t>The choice of molding materials is </a:t>
            </a:r>
            <a:r>
              <a:rPr lang="en-US" u="sng" dirty="0">
                <a:latin typeface="Times New Roman"/>
                <a:ea typeface="Times New Roman"/>
              </a:rPr>
              <a:t>based on their processing properties</a:t>
            </a:r>
            <a:endParaRPr lang="en-US" dirty="0"/>
          </a:p>
        </p:txBody>
      </p:sp>
    </p:spTree>
    <p:extLst>
      <p:ext uri="{BB962C8B-B14F-4D97-AF65-F5344CB8AC3E}">
        <p14:creationId xmlns:p14="http://schemas.microsoft.com/office/powerpoint/2010/main" val="90747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6"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870">
                                          <p:stCondLst>
                                            <p:cond delay="0"/>
                                          </p:stCondLst>
                                        </p:cTn>
                                        <p:tgtEl>
                                          <p:spTgt spid="3"/>
                                        </p:tgtEl>
                                      </p:cBhvr>
                                    </p:animEffect>
                                    <p:anim calcmode="lin" valueType="num">
                                      <p:cBhvr>
                                        <p:cTn id="13" dur="2733"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996"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996" tmFilter="0, 0; 0.125,0.2665; 0.25,0.4; 0.375,0.465; 0.5,0.5;  0.625,0.535; 0.75,0.6; 0.875,0.7335; 1,1">
                                          <p:stCondLst>
                                            <p:cond delay="996"/>
                                          </p:stCondLst>
                                        </p:cTn>
                                        <p:tgtEl>
                                          <p:spTgt spid="3"/>
                                        </p:tgtEl>
                                        <p:attrNameLst>
                                          <p:attrName>ppt_y</p:attrName>
                                        </p:attrNameLst>
                                      </p:cBhvr>
                                      <p:tavLst>
                                        <p:tav tm="0" fmla="#ppt_y-sin(pi*$)/9">
                                          <p:val>
                                            <p:fltVal val="0"/>
                                          </p:val>
                                        </p:tav>
                                        <p:tav tm="100000">
                                          <p:val>
                                            <p:fltVal val="1"/>
                                          </p:val>
                                        </p:tav>
                                      </p:tavLst>
                                    </p:anim>
                                    <p:anim calcmode="lin" valueType="num">
                                      <p:cBhvr>
                                        <p:cTn id="16" dur="498" tmFilter="0, 0; 0.125,0.2665; 0.25,0.4; 0.375,0.465; 0.5,0.5;  0.625,0.535; 0.75,0.6; 0.875,0.7335; 1,1">
                                          <p:stCondLst>
                                            <p:cond delay="1986"/>
                                          </p:stCondLst>
                                        </p:cTn>
                                        <p:tgtEl>
                                          <p:spTgt spid="3"/>
                                        </p:tgtEl>
                                        <p:attrNameLst>
                                          <p:attrName>ppt_y</p:attrName>
                                        </p:attrNameLst>
                                      </p:cBhvr>
                                      <p:tavLst>
                                        <p:tav tm="0" fmla="#ppt_y-sin(pi*$)/27">
                                          <p:val>
                                            <p:fltVal val="0"/>
                                          </p:val>
                                        </p:tav>
                                        <p:tav tm="100000">
                                          <p:val>
                                            <p:fltVal val="1"/>
                                          </p:val>
                                        </p:tav>
                                      </p:tavLst>
                                    </p:anim>
                                    <p:anim calcmode="lin" valueType="num">
                                      <p:cBhvr>
                                        <p:cTn id="17" dur="246" tmFilter="0, 0; 0.125,0.2665; 0.25,0.4; 0.375,0.465; 0.5,0.5;  0.625,0.535; 0.75,0.6; 0.875,0.7335; 1,1">
                                          <p:stCondLst>
                                            <p:cond delay="2484"/>
                                          </p:stCondLst>
                                        </p:cTn>
                                        <p:tgtEl>
                                          <p:spTgt spid="3"/>
                                        </p:tgtEl>
                                        <p:attrNameLst>
                                          <p:attrName>ppt_y</p:attrName>
                                        </p:attrNameLst>
                                      </p:cBhvr>
                                      <p:tavLst>
                                        <p:tav tm="0" fmla="#ppt_y-sin(pi*$)/81">
                                          <p:val>
                                            <p:fltVal val="0"/>
                                          </p:val>
                                        </p:tav>
                                        <p:tav tm="100000">
                                          <p:val>
                                            <p:fltVal val="1"/>
                                          </p:val>
                                        </p:tav>
                                      </p:tavLst>
                                    </p:anim>
                                    <p:animScale>
                                      <p:cBhvr>
                                        <p:cTn id="18" dur="39">
                                          <p:stCondLst>
                                            <p:cond delay="975"/>
                                          </p:stCondLst>
                                        </p:cTn>
                                        <p:tgtEl>
                                          <p:spTgt spid="3"/>
                                        </p:tgtEl>
                                      </p:cBhvr>
                                      <p:to x="100000" y="60000"/>
                                    </p:animScale>
                                    <p:animScale>
                                      <p:cBhvr>
                                        <p:cTn id="19" dur="249" decel="50000">
                                          <p:stCondLst>
                                            <p:cond delay="1014"/>
                                          </p:stCondLst>
                                        </p:cTn>
                                        <p:tgtEl>
                                          <p:spTgt spid="3"/>
                                        </p:tgtEl>
                                      </p:cBhvr>
                                      <p:to x="100000" y="100000"/>
                                    </p:animScale>
                                    <p:animScale>
                                      <p:cBhvr>
                                        <p:cTn id="20" dur="39">
                                          <p:stCondLst>
                                            <p:cond delay="1968"/>
                                          </p:stCondLst>
                                        </p:cTn>
                                        <p:tgtEl>
                                          <p:spTgt spid="3"/>
                                        </p:tgtEl>
                                      </p:cBhvr>
                                      <p:to x="100000" y="80000"/>
                                    </p:animScale>
                                    <p:animScale>
                                      <p:cBhvr>
                                        <p:cTn id="21" dur="249" decel="50000">
                                          <p:stCondLst>
                                            <p:cond delay="2007"/>
                                          </p:stCondLst>
                                        </p:cTn>
                                        <p:tgtEl>
                                          <p:spTgt spid="3"/>
                                        </p:tgtEl>
                                      </p:cBhvr>
                                      <p:to x="100000" y="100000"/>
                                    </p:animScale>
                                    <p:animScale>
                                      <p:cBhvr>
                                        <p:cTn id="22" dur="39">
                                          <p:stCondLst>
                                            <p:cond delay="2463"/>
                                          </p:stCondLst>
                                        </p:cTn>
                                        <p:tgtEl>
                                          <p:spTgt spid="3"/>
                                        </p:tgtEl>
                                      </p:cBhvr>
                                      <p:to x="100000" y="90000"/>
                                    </p:animScale>
                                    <p:animScale>
                                      <p:cBhvr>
                                        <p:cTn id="23" dur="249" decel="50000">
                                          <p:stCondLst>
                                            <p:cond delay="2502"/>
                                          </p:stCondLst>
                                        </p:cTn>
                                        <p:tgtEl>
                                          <p:spTgt spid="3"/>
                                        </p:tgtEl>
                                      </p:cBhvr>
                                      <p:to x="100000" y="100000"/>
                                    </p:animScale>
                                    <p:animScale>
                                      <p:cBhvr>
                                        <p:cTn id="24" dur="39">
                                          <p:stCondLst>
                                            <p:cond delay="2712"/>
                                          </p:stCondLst>
                                        </p:cTn>
                                        <p:tgtEl>
                                          <p:spTgt spid="3"/>
                                        </p:tgtEl>
                                      </p:cBhvr>
                                      <p:to x="100000" y="95000"/>
                                    </p:animScale>
                                    <p:animScale>
                                      <p:cBhvr>
                                        <p:cTn id="25" dur="249" decel="50000">
                                          <p:stCondLst>
                                            <p:cond delay="2751"/>
                                          </p:stCondLst>
                                        </p:cTn>
                                        <p:tgtEl>
                                          <p:spTgt spid="3"/>
                                        </p:tgtEl>
                                      </p:cBhvr>
                                      <p:to x="100000" y="100000"/>
                                    </p:animScale>
                                  </p:childTnLst>
                                </p:cTn>
                              </p:par>
                              <p:par>
                                <p:cTn id="26" presetID="45"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2000"/>
                                        <p:tgtEl>
                                          <p:spTgt spid="4"/>
                                        </p:tgtEl>
                                      </p:cBhvr>
                                    </p:animEffect>
                                    <p:anim calcmode="lin" valueType="num">
                                      <p:cBhvr>
                                        <p:cTn id="29" dur="2000" fill="hold"/>
                                        <p:tgtEl>
                                          <p:spTgt spid="4"/>
                                        </p:tgtEl>
                                        <p:attrNameLst>
                                          <p:attrName>ppt_w</p:attrName>
                                        </p:attrNameLst>
                                      </p:cBhvr>
                                      <p:tavLst>
                                        <p:tav tm="0" fmla="#ppt_w*sin(2.5*pi*$)">
                                          <p:val>
                                            <p:fltVal val="0"/>
                                          </p:val>
                                        </p:tav>
                                        <p:tav tm="100000">
                                          <p:val>
                                            <p:fltVal val="1"/>
                                          </p:val>
                                        </p:tav>
                                      </p:tavLst>
                                    </p:anim>
                                    <p:anim calcmode="lin" valueType="num">
                                      <p:cBhvr>
                                        <p:cTn id="30" dur="2000" fill="hold"/>
                                        <p:tgtEl>
                                          <p:spTgt spid="4"/>
                                        </p:tgtEl>
                                        <p:attrNameLst>
                                          <p:attrName>ppt_h</p:attrName>
                                        </p:attrNameLst>
                                      </p:cBhvr>
                                      <p:tavLst>
                                        <p:tav tm="0">
                                          <p:val>
                                            <p:strVal val="#ppt_h"/>
                                          </p:val>
                                        </p:tav>
                                        <p:tav tm="100000">
                                          <p:val>
                                            <p:strVal val="#ppt_h"/>
                                          </p:val>
                                        </p:tav>
                                      </p:tavLst>
                                    </p:anim>
                                  </p:childTnLst>
                                </p:cTn>
                              </p:par>
                            </p:childTnLst>
                          </p:cTn>
                        </p:par>
                        <p:par>
                          <p:cTn id="31" fill="hold">
                            <p:stCondLst>
                              <p:cond delay="3500"/>
                            </p:stCondLst>
                            <p:childTnLst>
                              <p:par>
                                <p:cTn id="32" presetID="45" presetClass="entr" presetSubtype="0"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3000"/>
                                        <p:tgtEl>
                                          <p:spTgt spid="5"/>
                                        </p:tgtEl>
                                      </p:cBhvr>
                                    </p:animEffect>
                                    <p:anim calcmode="lin" valueType="num">
                                      <p:cBhvr>
                                        <p:cTn id="35" dur="3000" fill="hold"/>
                                        <p:tgtEl>
                                          <p:spTgt spid="5"/>
                                        </p:tgtEl>
                                        <p:attrNameLst>
                                          <p:attrName>ppt_w</p:attrName>
                                        </p:attrNameLst>
                                      </p:cBhvr>
                                      <p:tavLst>
                                        <p:tav tm="0" fmla="#ppt_w*sin(2.5*pi*$)">
                                          <p:val>
                                            <p:fltVal val="0"/>
                                          </p:val>
                                        </p:tav>
                                        <p:tav tm="100000">
                                          <p:val>
                                            <p:fltVal val="1"/>
                                          </p:val>
                                        </p:tav>
                                      </p:tavLst>
                                    </p:anim>
                                    <p:anim calcmode="lin" valueType="num">
                                      <p:cBhvr>
                                        <p:cTn id="36" dur="3000" fill="hold"/>
                                        <p:tgtEl>
                                          <p:spTgt spid="5"/>
                                        </p:tgtEl>
                                        <p:attrNameLst>
                                          <p:attrName>ppt_h</p:attrName>
                                        </p:attrNameLst>
                                      </p:cBhvr>
                                      <p:tavLst>
                                        <p:tav tm="0">
                                          <p:val>
                                            <p:strVal val="#ppt_h"/>
                                          </p:val>
                                        </p:tav>
                                        <p:tav tm="100000">
                                          <p:val>
                                            <p:strVal val="#ppt_h"/>
                                          </p:val>
                                        </p:tav>
                                      </p:tavLst>
                                    </p:anim>
                                  </p:childTnLst>
                                </p:cTn>
                              </p:par>
                            </p:childTnLst>
                          </p:cTn>
                        </p:par>
                        <p:par>
                          <p:cTn id="37" fill="hold">
                            <p:stCondLst>
                              <p:cond delay="6500"/>
                            </p:stCondLst>
                            <p:childTnLst>
                              <p:par>
                                <p:cTn id="38" presetID="45" presetClass="entr" presetSubtype="0"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3000"/>
                                        <p:tgtEl>
                                          <p:spTgt spid="6"/>
                                        </p:tgtEl>
                                      </p:cBhvr>
                                    </p:animEffect>
                                    <p:anim calcmode="lin" valueType="num">
                                      <p:cBhvr>
                                        <p:cTn id="41" dur="3000" fill="hold"/>
                                        <p:tgtEl>
                                          <p:spTgt spid="6"/>
                                        </p:tgtEl>
                                        <p:attrNameLst>
                                          <p:attrName>ppt_w</p:attrName>
                                        </p:attrNameLst>
                                      </p:cBhvr>
                                      <p:tavLst>
                                        <p:tav tm="0" fmla="#ppt_w*sin(2.5*pi*$)">
                                          <p:val>
                                            <p:fltVal val="0"/>
                                          </p:val>
                                        </p:tav>
                                        <p:tav tm="100000">
                                          <p:val>
                                            <p:fltVal val="1"/>
                                          </p:val>
                                        </p:tav>
                                      </p:tavLst>
                                    </p:anim>
                                    <p:anim calcmode="lin" valueType="num">
                                      <p:cBhvr>
                                        <p:cTn id="42" dur="3000" fill="hold"/>
                                        <p:tgtEl>
                                          <p:spTgt spid="6"/>
                                        </p:tgtEl>
                                        <p:attrNameLst>
                                          <p:attrName>ppt_h</p:attrName>
                                        </p:attrNameLst>
                                      </p:cBhvr>
                                      <p:tavLst>
                                        <p:tav tm="0">
                                          <p:val>
                                            <p:strVal val="#ppt_h"/>
                                          </p:val>
                                        </p:tav>
                                        <p:tav tm="100000">
                                          <p:val>
                                            <p:strVal val="#ppt_h"/>
                                          </p:val>
                                        </p:tav>
                                      </p:tavLst>
                                    </p:anim>
                                  </p:childTnLst>
                                </p:cTn>
                              </p:par>
                            </p:childTnLst>
                          </p:cTn>
                        </p:par>
                        <p:par>
                          <p:cTn id="43" fill="hold">
                            <p:stCondLst>
                              <p:cond delay="9500"/>
                            </p:stCondLst>
                            <p:childTnLst>
                              <p:par>
                                <p:cTn id="44" presetID="45" presetClass="entr" presetSubtype="0"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fade">
                                      <p:cBhvr>
                                        <p:cTn id="46" dur="3000"/>
                                        <p:tgtEl>
                                          <p:spTgt spid="7"/>
                                        </p:tgtEl>
                                      </p:cBhvr>
                                    </p:animEffect>
                                    <p:anim calcmode="lin" valueType="num">
                                      <p:cBhvr>
                                        <p:cTn id="47" dur="3000" fill="hold"/>
                                        <p:tgtEl>
                                          <p:spTgt spid="7"/>
                                        </p:tgtEl>
                                        <p:attrNameLst>
                                          <p:attrName>ppt_w</p:attrName>
                                        </p:attrNameLst>
                                      </p:cBhvr>
                                      <p:tavLst>
                                        <p:tav tm="0" fmla="#ppt_w*sin(2.5*pi*$)">
                                          <p:val>
                                            <p:fltVal val="0"/>
                                          </p:val>
                                        </p:tav>
                                        <p:tav tm="100000">
                                          <p:val>
                                            <p:fltVal val="1"/>
                                          </p:val>
                                        </p:tav>
                                      </p:tavLst>
                                    </p:anim>
                                    <p:anim calcmode="lin" valueType="num">
                                      <p:cBhvr>
                                        <p:cTn id="48" dur="3000" fill="hold"/>
                                        <p:tgtEl>
                                          <p:spTgt spid="7"/>
                                        </p:tgtEl>
                                        <p:attrNameLst>
                                          <p:attrName>ppt_h</p:attrName>
                                        </p:attrNameLst>
                                      </p:cBhvr>
                                      <p:tavLst>
                                        <p:tav tm="0">
                                          <p:val>
                                            <p:strVal val="#ppt_h"/>
                                          </p:val>
                                        </p:tav>
                                        <p:tav tm="100000">
                                          <p:val>
                                            <p:strVal val="#ppt_h"/>
                                          </p:val>
                                        </p:tav>
                                      </p:tavLst>
                                    </p:anim>
                                  </p:childTnLst>
                                </p:cTn>
                              </p:par>
                            </p:childTnLst>
                          </p:cTn>
                        </p:par>
                        <p:par>
                          <p:cTn id="49" fill="hold">
                            <p:stCondLst>
                              <p:cond delay="12500"/>
                            </p:stCondLst>
                            <p:childTnLst>
                              <p:par>
                                <p:cTn id="50" presetID="45" presetClass="entr" presetSubtype="0" fill="hold" grpId="0" nodeType="after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3000"/>
                                        <p:tgtEl>
                                          <p:spTgt spid="8"/>
                                        </p:tgtEl>
                                      </p:cBhvr>
                                    </p:animEffect>
                                    <p:anim calcmode="lin" valueType="num">
                                      <p:cBhvr>
                                        <p:cTn id="53" dur="3000" fill="hold"/>
                                        <p:tgtEl>
                                          <p:spTgt spid="8"/>
                                        </p:tgtEl>
                                        <p:attrNameLst>
                                          <p:attrName>ppt_w</p:attrName>
                                        </p:attrNameLst>
                                      </p:cBhvr>
                                      <p:tavLst>
                                        <p:tav tm="0" fmla="#ppt_w*sin(2.5*pi*$)">
                                          <p:val>
                                            <p:fltVal val="0"/>
                                          </p:val>
                                        </p:tav>
                                        <p:tav tm="100000">
                                          <p:val>
                                            <p:fltVal val="1"/>
                                          </p:val>
                                        </p:tav>
                                      </p:tavLst>
                                    </p:anim>
                                    <p:anim calcmode="lin" valueType="num">
                                      <p:cBhvr>
                                        <p:cTn id="54" dur="3000" fill="hold"/>
                                        <p:tgtEl>
                                          <p:spTgt spid="8"/>
                                        </p:tgtEl>
                                        <p:attrNameLst>
                                          <p:attrName>ppt_h</p:attrName>
                                        </p:attrNameLst>
                                      </p:cBhvr>
                                      <p:tavLst>
                                        <p:tav tm="0">
                                          <p:val>
                                            <p:strVal val="#ppt_h"/>
                                          </p:val>
                                        </p:tav>
                                        <p:tav tm="100000">
                                          <p:val>
                                            <p:strVal val="#ppt_h"/>
                                          </p:val>
                                        </p:tav>
                                      </p:tavLst>
                                    </p:anim>
                                  </p:childTnLst>
                                </p:cTn>
                              </p:par>
                              <p:par>
                                <p:cTn id="55" presetID="14" presetClass="entr" presetSubtype="10" fill="hold" grpId="0" nodeType="with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randombar(horizontal)">
                                      <p:cBhvr>
                                        <p:cTn id="57"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2098651" cy="490199"/>
          </a:xfrm>
          <a:prstGeom prst="rect">
            <a:avLst/>
          </a:prstGeom>
        </p:spPr>
        <p:txBody>
          <a:bodyPr wrap="none">
            <a:spAutoFit/>
          </a:bodyPr>
          <a:lstStyle/>
          <a:p>
            <a:pPr>
              <a:lnSpc>
                <a:spcPct val="115000"/>
              </a:lnSpc>
              <a:spcAft>
                <a:spcPts val="1000"/>
              </a:spcAft>
            </a:pPr>
            <a:r>
              <a:rPr lang="en-US" sz="2400" b="1" dirty="0">
                <a:latin typeface="Times New Roman"/>
                <a:ea typeface="Times New Roman"/>
                <a:cs typeface="Arial"/>
              </a:rPr>
              <a:t>Refractoriness</a:t>
            </a:r>
            <a:endParaRPr lang="en-US" sz="2400" dirty="0">
              <a:ea typeface="Times New Roman"/>
              <a:cs typeface="Arial"/>
            </a:endParaRPr>
          </a:p>
        </p:txBody>
      </p:sp>
      <p:sp>
        <p:nvSpPr>
          <p:cNvPr id="3" name="Rectangle 2"/>
          <p:cNvSpPr/>
          <p:nvPr/>
        </p:nvSpPr>
        <p:spPr>
          <a:xfrm>
            <a:off x="685800" y="914400"/>
            <a:ext cx="7848600" cy="923330"/>
          </a:xfrm>
          <a:prstGeom prst="rect">
            <a:avLst/>
          </a:prstGeom>
        </p:spPr>
        <p:txBody>
          <a:bodyPr wrap="square">
            <a:spAutoFit/>
          </a:bodyPr>
          <a:lstStyle/>
          <a:p>
            <a:r>
              <a:rPr lang="en-US" dirty="0">
                <a:latin typeface="Times New Roman"/>
                <a:ea typeface="Times New Roman"/>
                <a:cs typeface="Arial"/>
              </a:rPr>
              <a:t> It is the ability of the molding material to resist the temperature of the liquid metal to be poured so that it does not get fused with the metal. The refractoriness of the silica sand is highest. </a:t>
            </a:r>
            <a:endParaRPr lang="en-US" dirty="0"/>
          </a:p>
        </p:txBody>
      </p:sp>
      <p:sp>
        <p:nvSpPr>
          <p:cNvPr id="4" name="Rectangle 3"/>
          <p:cNvSpPr/>
          <p:nvPr/>
        </p:nvSpPr>
        <p:spPr>
          <a:xfrm>
            <a:off x="611777" y="1966507"/>
            <a:ext cx="1874231" cy="517065"/>
          </a:xfrm>
          <a:prstGeom prst="rect">
            <a:avLst/>
          </a:prstGeom>
        </p:spPr>
        <p:txBody>
          <a:bodyPr wrap="none">
            <a:spAutoFit/>
          </a:bodyPr>
          <a:lstStyle/>
          <a:p>
            <a:pPr>
              <a:lnSpc>
                <a:spcPct val="115000"/>
              </a:lnSpc>
              <a:spcAft>
                <a:spcPts val="1000"/>
              </a:spcAft>
            </a:pPr>
            <a:r>
              <a:rPr lang="en-US" sz="2400" b="1" dirty="0">
                <a:latin typeface="Times New Roman"/>
                <a:ea typeface="Times New Roman"/>
                <a:cs typeface="Arial"/>
              </a:rPr>
              <a:t>Permeability</a:t>
            </a:r>
            <a:endParaRPr lang="en-US" sz="2400" dirty="0">
              <a:ea typeface="Times New Roman"/>
              <a:cs typeface="Arial"/>
            </a:endParaRPr>
          </a:p>
        </p:txBody>
      </p:sp>
      <p:sp>
        <p:nvSpPr>
          <p:cNvPr id="5" name="Rectangle 4"/>
          <p:cNvSpPr/>
          <p:nvPr/>
        </p:nvSpPr>
        <p:spPr>
          <a:xfrm>
            <a:off x="511629" y="2710530"/>
            <a:ext cx="7922623" cy="2031325"/>
          </a:xfrm>
          <a:prstGeom prst="rect">
            <a:avLst/>
          </a:prstGeom>
        </p:spPr>
        <p:txBody>
          <a:bodyPr wrap="square">
            <a:spAutoFit/>
          </a:bodyPr>
          <a:lstStyle/>
          <a:p>
            <a:r>
              <a:rPr lang="en-US" dirty="0">
                <a:latin typeface="Times New Roman"/>
                <a:ea typeface="Times New Roman"/>
                <a:cs typeface="Arial"/>
              </a:rPr>
              <a:t> During pouring and subsequent solidification of a casting, a large amount of gases and steam is generated. These gases are those that have been absorbed by the metal during melting, air absorbed from the atmosphere and the steam generated by the molding and core sand. If these gases are not allowed to escape from the mold, they would be entrapped inside the casting and cause casting defects. To overcome this problem the molding material must be porous. Proper venting of the mold also helps in escaping the gases that are generated inside the mold </a:t>
            </a:r>
            <a:r>
              <a:rPr lang="en-US" dirty="0" smtClean="0">
                <a:latin typeface="Times New Roman"/>
                <a:ea typeface="Times New Roman"/>
                <a:cs typeface="Arial"/>
              </a:rPr>
              <a:t>cavity</a:t>
            </a:r>
            <a:endParaRPr lang="en-US" dirty="0"/>
          </a:p>
        </p:txBody>
      </p:sp>
      <mc:AlternateContent xmlns:mc="http://schemas.openxmlformats.org/markup-compatibility/2006" xmlns:a14="http://schemas.microsoft.com/office/drawing/2010/main">
        <mc:Choice Requires="a14">
          <p:sp>
            <p:nvSpPr>
              <p:cNvPr id="6" name="Rectangle 5"/>
              <p:cNvSpPr/>
              <p:nvPr/>
            </p:nvSpPr>
            <p:spPr>
              <a:xfrm>
                <a:off x="2486008" y="5181600"/>
                <a:ext cx="1828799" cy="751488"/>
              </a:xfrm>
              <a:prstGeom prst="rect">
                <a:avLst/>
              </a:prstGeom>
            </p:spPr>
            <p:txBody>
              <a:bodyPr wrap="square">
                <a:spAutoFit/>
              </a:bodyPr>
              <a:lstStyle/>
              <a:p>
                <a:r>
                  <a:rPr lang="en-US" sz="2800" dirty="0">
                    <a:latin typeface="Times New Roman"/>
                    <a:ea typeface="Calibri"/>
                  </a:rPr>
                  <a:t>P=</a:t>
                </a:r>
                <a14:m>
                  <m:oMath xmlns:m="http://schemas.openxmlformats.org/officeDocument/2006/math">
                    <m:r>
                      <a:rPr lang="en-US" sz="2800" i="1">
                        <a:effectLst/>
                        <a:latin typeface="Cambria Math"/>
                        <a:ea typeface="Calibri"/>
                        <a:cs typeface="Times New Roman"/>
                      </a:rPr>
                      <m:t> </m:t>
                    </m:r>
                    <m:f>
                      <m:fPr>
                        <m:ctrlPr>
                          <a:rPr lang="en-US" sz="2800" i="1">
                            <a:effectLst/>
                            <a:latin typeface="Cambria Math"/>
                          </a:rPr>
                        </m:ctrlPr>
                      </m:fPr>
                      <m:num>
                        <m:r>
                          <a:rPr lang="en-US" sz="2800" i="1">
                            <a:effectLst/>
                            <a:latin typeface="Cambria Math"/>
                            <a:ea typeface="Calibri"/>
                            <a:cs typeface="Times New Roman"/>
                          </a:rPr>
                          <m:t>𝑉</m:t>
                        </m:r>
                        <m:r>
                          <a:rPr lang="en-US" sz="2800" i="1">
                            <a:effectLst/>
                            <a:latin typeface="Cambria Math"/>
                            <a:ea typeface="Calibri"/>
                            <a:cs typeface="Times New Roman"/>
                          </a:rPr>
                          <m:t>∗</m:t>
                        </m:r>
                        <m:r>
                          <a:rPr lang="en-US" sz="2800" i="1">
                            <a:effectLst/>
                            <a:latin typeface="Cambria Math"/>
                            <a:ea typeface="Calibri"/>
                            <a:cs typeface="Times New Roman"/>
                          </a:rPr>
                          <m:t>𝐻</m:t>
                        </m:r>
                      </m:num>
                      <m:den>
                        <m:r>
                          <a:rPr lang="en-US" sz="2800" i="1">
                            <a:effectLst/>
                            <a:latin typeface="Cambria Math"/>
                            <a:ea typeface="Calibri"/>
                            <a:cs typeface="Times New Roman"/>
                          </a:rPr>
                          <m:t>𝑝</m:t>
                        </m:r>
                        <m:r>
                          <a:rPr lang="en-US" sz="2800" i="1">
                            <a:effectLst/>
                            <a:latin typeface="Cambria Math"/>
                            <a:ea typeface="Calibri"/>
                            <a:cs typeface="Times New Roman"/>
                          </a:rPr>
                          <m:t>∗</m:t>
                        </m:r>
                        <m:r>
                          <a:rPr lang="en-US" sz="2800" i="1">
                            <a:effectLst/>
                            <a:latin typeface="Cambria Math"/>
                            <a:ea typeface="Calibri"/>
                            <a:cs typeface="Times New Roman"/>
                          </a:rPr>
                          <m:t>𝐴</m:t>
                        </m:r>
                        <m:r>
                          <a:rPr lang="en-US" sz="2800" i="1">
                            <a:effectLst/>
                            <a:latin typeface="Cambria Math"/>
                            <a:ea typeface="Calibri"/>
                            <a:cs typeface="Times New Roman"/>
                          </a:rPr>
                          <m:t>∗</m:t>
                        </m:r>
                        <m:r>
                          <a:rPr lang="en-US" sz="2800" i="1">
                            <a:effectLst/>
                            <a:latin typeface="Cambria Math"/>
                            <a:ea typeface="Calibri"/>
                            <a:cs typeface="Times New Roman"/>
                          </a:rPr>
                          <m:t>𝑡</m:t>
                        </m:r>
                      </m:den>
                    </m:f>
                  </m:oMath>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2486008" y="5181600"/>
                <a:ext cx="1828799" cy="751488"/>
              </a:xfrm>
              <a:prstGeom prst="rect">
                <a:avLst/>
              </a:prstGeom>
              <a:blipFill rotWithShape="1">
                <a:blip r:embed="rId2"/>
                <a:stretch>
                  <a:fillRect l="-7000" b="-3252"/>
                </a:stretch>
              </a:blipFill>
            </p:spPr>
            <p:txBody>
              <a:bodyPr/>
              <a:lstStyle/>
              <a:p>
                <a:r>
                  <a:rPr lang="en-US">
                    <a:noFill/>
                  </a:rPr>
                  <a:t> </a:t>
                </a:r>
              </a:p>
            </p:txBody>
          </p:sp>
        </mc:Fallback>
      </mc:AlternateContent>
      <p:sp>
        <p:nvSpPr>
          <p:cNvPr id="7" name="Rectangle 6"/>
          <p:cNvSpPr/>
          <p:nvPr/>
        </p:nvSpPr>
        <p:spPr>
          <a:xfrm>
            <a:off x="324504" y="5372678"/>
            <a:ext cx="2172390" cy="369332"/>
          </a:xfrm>
          <a:prstGeom prst="rect">
            <a:avLst/>
          </a:prstGeom>
        </p:spPr>
        <p:txBody>
          <a:bodyPr wrap="none">
            <a:spAutoFit/>
          </a:bodyPr>
          <a:lstStyle/>
          <a:p>
            <a:r>
              <a:rPr lang="en-US" dirty="0">
                <a:latin typeface="Times New Roman"/>
                <a:ea typeface="Calibri"/>
              </a:rPr>
              <a:t>permeability number </a:t>
            </a:r>
            <a:endParaRPr lang="en-US" dirty="0"/>
          </a:p>
        </p:txBody>
      </p:sp>
      <mc:AlternateContent xmlns:mc="http://schemas.openxmlformats.org/markup-compatibility/2006" xmlns:a14="http://schemas.microsoft.com/office/drawing/2010/main">
        <mc:Choice Requires="a14">
          <p:sp>
            <p:nvSpPr>
              <p:cNvPr id="8" name="Rectangle 7"/>
              <p:cNvSpPr/>
              <p:nvPr/>
            </p:nvSpPr>
            <p:spPr>
              <a:xfrm>
                <a:off x="4610100" y="4849458"/>
                <a:ext cx="1393971" cy="822469"/>
              </a:xfrm>
              <a:prstGeom prst="rect">
                <a:avLst/>
              </a:prstGeom>
            </p:spPr>
            <p:txBody>
              <a:bodyPr wrap="none">
                <a:spAutoFit/>
              </a:bodyPr>
              <a:lstStyle/>
              <a:p>
                <a:pPr lvl="0"/>
                <a14:m>
                  <m:oMath xmlns:m="http://schemas.openxmlformats.org/officeDocument/2006/math">
                    <m:r>
                      <a:rPr lang="en-US" sz="2400" i="1" smtClean="0">
                        <a:solidFill>
                          <a:prstClr val="black"/>
                        </a:solidFill>
                        <a:latin typeface="Cambria Math"/>
                        <a:ea typeface="Calibri"/>
                        <a:cs typeface="Times New Roman"/>
                      </a:rPr>
                      <m:t>𝑉</m:t>
                    </m:r>
                    <m:r>
                      <a:rPr lang="en-US" sz="2400" b="0" i="1" smtClean="0">
                        <a:solidFill>
                          <a:prstClr val="black"/>
                        </a:solidFill>
                        <a:latin typeface="Cambria Math"/>
                        <a:ea typeface="Calibri"/>
                        <a:cs typeface="Times New Roman"/>
                      </a:rPr>
                      <m:t>=</m:t>
                    </m:r>
                  </m:oMath>
                </a14:m>
                <a:r>
                  <a:rPr lang="en-US" dirty="0">
                    <a:solidFill>
                      <a:prstClr val="black"/>
                    </a:solidFill>
                    <a:latin typeface="Times New Roman"/>
                    <a:ea typeface="Calibri"/>
                  </a:rPr>
                  <a:t>volume</a:t>
                </a:r>
                <a:endParaRPr lang="en-US" dirty="0">
                  <a:solidFill>
                    <a:prstClr val="black"/>
                  </a:solidFill>
                </a:endParaRPr>
              </a:p>
              <a:p>
                <a:endParaRPr lang="en-US" sz="2400" dirty="0"/>
              </a:p>
            </p:txBody>
          </p:sp>
        </mc:Choice>
        <mc:Fallback xmlns="">
          <p:sp>
            <p:nvSpPr>
              <p:cNvPr id="8" name="Rectangle 7"/>
              <p:cNvSpPr>
                <a:spLocks noRot="1" noChangeAspect="1" noMove="1" noResize="1" noEditPoints="1" noAdjustHandles="1" noChangeArrowheads="1" noChangeShapeType="1" noTextEdit="1"/>
              </p:cNvSpPr>
              <p:nvPr/>
            </p:nvSpPr>
            <p:spPr>
              <a:xfrm>
                <a:off x="4610100" y="4849458"/>
                <a:ext cx="1393971" cy="822469"/>
              </a:xfrm>
              <a:prstGeom prst="rect">
                <a:avLst/>
              </a:prstGeom>
              <a:blipFill rotWithShape="1">
                <a:blip r:embed="rId3"/>
                <a:stretch>
                  <a:fillRect l="-873" r="-262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513427" y="5218790"/>
                <a:ext cx="3129831" cy="822469"/>
              </a:xfrm>
              <a:prstGeom prst="rect">
                <a:avLst/>
              </a:prstGeom>
            </p:spPr>
            <p:txBody>
              <a:bodyPr wrap="none">
                <a:spAutoFit/>
              </a:bodyPr>
              <a:lstStyle/>
              <a:p>
                <a:pPr lvl="0"/>
                <a14:m>
                  <m:oMath xmlns:m="http://schemas.openxmlformats.org/officeDocument/2006/math">
                    <m:r>
                      <a:rPr lang="en-US" sz="2400" i="1" smtClean="0">
                        <a:solidFill>
                          <a:prstClr val="black"/>
                        </a:solidFill>
                        <a:latin typeface="Cambria Math"/>
                        <a:ea typeface="Calibri"/>
                        <a:cs typeface="Times New Roman"/>
                      </a:rPr>
                      <m:t>𝐻</m:t>
                    </m:r>
                    <m:r>
                      <a:rPr lang="en-US" sz="2400" b="0" i="1" smtClean="0">
                        <a:solidFill>
                          <a:prstClr val="black"/>
                        </a:solidFill>
                        <a:latin typeface="Cambria Math"/>
                        <a:ea typeface="Calibri"/>
                        <a:cs typeface="Times New Roman"/>
                      </a:rPr>
                      <m:t>=</m:t>
                    </m:r>
                    <m:r>
                      <m:rPr>
                        <m:nor/>
                      </m:rPr>
                      <a:rPr lang="en-US" dirty="0">
                        <a:solidFill>
                          <a:prstClr val="black"/>
                        </a:solidFill>
                        <a:latin typeface="Times New Roman"/>
                        <a:ea typeface="Times New Roman"/>
                        <a:cs typeface="Arial"/>
                      </a:rPr>
                      <m:t>specimen</m:t>
                    </m:r>
                    <m:r>
                      <m:rPr>
                        <m:nor/>
                      </m:rPr>
                      <a:rPr lang="en-US" dirty="0">
                        <a:solidFill>
                          <a:prstClr val="black"/>
                        </a:solidFill>
                        <a:latin typeface="Times New Roman"/>
                        <a:ea typeface="Times New Roman"/>
                        <a:cs typeface="Arial"/>
                      </a:rPr>
                      <m:t> </m:t>
                    </m:r>
                    <m:r>
                      <m:rPr>
                        <m:nor/>
                      </m:rPr>
                      <a:rPr lang="en-US" dirty="0">
                        <a:solidFill>
                          <a:prstClr val="black"/>
                        </a:solidFill>
                        <a:latin typeface="Times New Roman"/>
                        <a:ea typeface="Times New Roman"/>
                        <a:cs typeface="Arial"/>
                      </a:rPr>
                      <m:t>high</m:t>
                    </m:r>
                  </m:oMath>
                </a14:m>
                <a:r>
                  <a:rPr lang="en-US" dirty="0" smtClean="0">
                    <a:solidFill>
                      <a:prstClr val="black"/>
                    </a:solidFill>
                  </a:rPr>
                  <a:t>(50.8 mm)</a:t>
                </a:r>
                <a:endParaRPr lang="en-US" dirty="0">
                  <a:solidFill>
                    <a:prstClr val="black"/>
                  </a:solidFill>
                </a:endParaRPr>
              </a:p>
              <a:p>
                <a:endParaRPr lang="en-US" sz="2400" dirty="0"/>
              </a:p>
            </p:txBody>
          </p:sp>
        </mc:Choice>
        <mc:Fallback xmlns="">
          <p:sp>
            <p:nvSpPr>
              <p:cNvPr id="10" name="Rectangle 9"/>
              <p:cNvSpPr>
                <a:spLocks noRot="1" noChangeAspect="1" noMove="1" noResize="1" noEditPoints="1" noAdjustHandles="1" noChangeArrowheads="1" noChangeShapeType="1" noTextEdit="1"/>
              </p:cNvSpPr>
              <p:nvPr/>
            </p:nvSpPr>
            <p:spPr>
              <a:xfrm>
                <a:off x="4513427" y="5218790"/>
                <a:ext cx="3129831" cy="822469"/>
              </a:xfrm>
              <a:prstGeom prst="rect">
                <a:avLst/>
              </a:prstGeom>
              <a:blipFill rotWithShape="1">
                <a:blip r:embed="rId4"/>
                <a:stretch>
                  <a:fillRect l="-389" r="-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4489376" y="5557344"/>
                <a:ext cx="1616148" cy="822469"/>
              </a:xfrm>
              <a:prstGeom prst="rect">
                <a:avLst/>
              </a:prstGeom>
            </p:spPr>
            <p:txBody>
              <a:bodyPr wrap="none">
                <a:spAutoFit/>
              </a:bodyPr>
              <a:lstStyle/>
              <a:p>
                <a:pPr lvl="0"/>
                <a14:m>
                  <m:oMathPara xmlns:m="http://schemas.openxmlformats.org/officeDocument/2006/math">
                    <m:oMathParaPr>
                      <m:jc m:val="centerGroup"/>
                    </m:oMathParaPr>
                    <m:oMath xmlns:m="http://schemas.openxmlformats.org/officeDocument/2006/math">
                      <m:r>
                        <a:rPr lang="en-US" sz="2400" i="1" smtClean="0">
                          <a:solidFill>
                            <a:prstClr val="black"/>
                          </a:solidFill>
                          <a:latin typeface="Cambria Math"/>
                          <a:ea typeface="Calibri"/>
                          <a:cs typeface="Times New Roman"/>
                        </a:rPr>
                        <m:t>𝑝</m:t>
                      </m:r>
                      <m:r>
                        <a:rPr lang="en-US" sz="2400" b="0" i="1" smtClean="0">
                          <a:solidFill>
                            <a:prstClr val="black"/>
                          </a:solidFill>
                          <a:latin typeface="Cambria Math"/>
                          <a:ea typeface="Calibri"/>
                          <a:cs typeface="Times New Roman"/>
                        </a:rPr>
                        <m:t>=</m:t>
                      </m:r>
                      <m:r>
                        <m:rPr>
                          <m:nor/>
                        </m:rPr>
                        <a:rPr lang="en-US" dirty="0">
                          <a:solidFill>
                            <a:prstClr val="black"/>
                          </a:solidFill>
                          <a:latin typeface="Times New Roman"/>
                          <a:ea typeface="Calibri"/>
                        </a:rPr>
                        <m:t>pressure</m:t>
                      </m:r>
                    </m:oMath>
                  </m:oMathPara>
                </a14:m>
                <a:endParaRPr lang="en-US" dirty="0">
                  <a:solidFill>
                    <a:prstClr val="black"/>
                  </a:solidFill>
                </a:endParaRPr>
              </a:p>
              <a:p>
                <a:endParaRPr lang="en-US" sz="2400" dirty="0"/>
              </a:p>
            </p:txBody>
          </p:sp>
        </mc:Choice>
        <mc:Fallback xmlns="">
          <p:sp>
            <p:nvSpPr>
              <p:cNvPr id="13" name="Rectangle 12"/>
              <p:cNvSpPr>
                <a:spLocks noRot="1" noChangeAspect="1" noMove="1" noResize="1" noEditPoints="1" noAdjustHandles="1" noChangeArrowheads="1" noChangeShapeType="1" noTextEdit="1"/>
              </p:cNvSpPr>
              <p:nvPr/>
            </p:nvSpPr>
            <p:spPr>
              <a:xfrm>
                <a:off x="4489376" y="5557344"/>
                <a:ext cx="1616148" cy="822469"/>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4393291" y="5941305"/>
                <a:ext cx="3545779" cy="1191801"/>
              </a:xfrm>
              <a:prstGeom prst="rect">
                <a:avLst/>
              </a:prstGeom>
            </p:spPr>
            <p:txBody>
              <a:bodyPr wrap="none">
                <a:spAutoFit/>
              </a:bodyPr>
              <a:lstStyle/>
              <a:p>
                <a:pPr lvl="0"/>
                <a14:m>
                  <m:oMathPara xmlns:m="http://schemas.openxmlformats.org/officeDocument/2006/math">
                    <m:oMathParaPr>
                      <m:jc m:val="centerGroup"/>
                    </m:oMathParaPr>
                    <m:oMath xmlns:m="http://schemas.openxmlformats.org/officeDocument/2006/math">
                      <m:r>
                        <a:rPr lang="en-US" sz="2400" i="1" smtClean="0">
                          <a:solidFill>
                            <a:prstClr val="black"/>
                          </a:solidFill>
                          <a:latin typeface="Cambria Math"/>
                          <a:ea typeface="Calibri"/>
                          <a:cs typeface="Times New Roman"/>
                        </a:rPr>
                        <m:t>𝐴</m:t>
                      </m:r>
                      <m:r>
                        <a:rPr lang="en-US" sz="2400" b="0" i="1" smtClean="0">
                          <a:solidFill>
                            <a:prstClr val="black"/>
                          </a:solidFill>
                          <a:latin typeface="Cambria Math"/>
                          <a:ea typeface="Calibri"/>
                          <a:cs typeface="Times New Roman"/>
                        </a:rPr>
                        <m:t>=</m:t>
                      </m:r>
                      <m:r>
                        <m:rPr>
                          <m:nor/>
                        </m:rPr>
                        <a:rPr lang="en-US" dirty="0">
                          <a:solidFill>
                            <a:prstClr val="black"/>
                          </a:solidFill>
                          <a:latin typeface="Times New Roman"/>
                          <a:ea typeface="Times New Roman"/>
                          <a:cs typeface="Arial"/>
                        </a:rPr>
                        <m:t> </m:t>
                      </m:r>
                      <m:r>
                        <m:rPr>
                          <m:nor/>
                        </m:rPr>
                        <a:rPr lang="en-US" dirty="0">
                          <a:solidFill>
                            <a:prstClr val="black"/>
                          </a:solidFill>
                          <a:latin typeface="Times New Roman"/>
                          <a:ea typeface="Times New Roman"/>
                          <a:cs typeface="Arial"/>
                        </a:rPr>
                        <m:t>specimen</m:t>
                      </m:r>
                      <m:r>
                        <m:rPr>
                          <m:nor/>
                        </m:rPr>
                        <a:rPr lang="en-US" dirty="0">
                          <a:solidFill>
                            <a:prstClr val="black"/>
                          </a:solidFill>
                          <a:latin typeface="Times New Roman"/>
                          <a:ea typeface="Times New Roman"/>
                          <a:cs typeface="Arial"/>
                        </a:rPr>
                        <m:t> </m:t>
                      </m:r>
                      <m:r>
                        <m:rPr>
                          <m:nor/>
                        </m:rPr>
                        <a:rPr lang="en-US" dirty="0">
                          <a:solidFill>
                            <a:prstClr val="black"/>
                          </a:solidFill>
                          <a:latin typeface="Times New Roman"/>
                          <a:ea typeface="Times New Roman"/>
                          <a:cs typeface="Arial"/>
                        </a:rPr>
                        <m:t>cross</m:t>
                      </m:r>
                      <m:r>
                        <m:rPr>
                          <m:nor/>
                        </m:rPr>
                        <a:rPr lang="en-US" dirty="0">
                          <a:solidFill>
                            <a:prstClr val="black"/>
                          </a:solidFill>
                          <a:latin typeface="Times New Roman"/>
                          <a:ea typeface="Times New Roman"/>
                          <a:cs typeface="Arial"/>
                        </a:rPr>
                        <m:t> </m:t>
                      </m:r>
                      <m:r>
                        <m:rPr>
                          <m:nor/>
                        </m:rPr>
                        <a:rPr lang="en-US" dirty="0">
                          <a:solidFill>
                            <a:prstClr val="black"/>
                          </a:solidFill>
                          <a:latin typeface="Times New Roman"/>
                          <a:ea typeface="Times New Roman"/>
                          <a:cs typeface="Arial"/>
                        </a:rPr>
                        <m:t>section</m:t>
                      </m:r>
                      <m:r>
                        <m:rPr>
                          <m:nor/>
                        </m:rPr>
                        <a:rPr lang="en-US" dirty="0">
                          <a:solidFill>
                            <a:prstClr val="black"/>
                          </a:solidFill>
                          <a:latin typeface="Times New Roman"/>
                          <a:ea typeface="Times New Roman"/>
                          <a:cs typeface="Arial"/>
                        </a:rPr>
                        <m:t> </m:t>
                      </m:r>
                      <m:r>
                        <m:rPr>
                          <m:nor/>
                        </m:rPr>
                        <a:rPr lang="en-US" dirty="0">
                          <a:solidFill>
                            <a:prstClr val="black"/>
                          </a:solidFill>
                          <a:latin typeface="Times New Roman"/>
                          <a:ea typeface="Times New Roman"/>
                          <a:cs typeface="Arial"/>
                        </a:rPr>
                        <m:t>area</m:t>
                      </m:r>
                    </m:oMath>
                  </m:oMathPara>
                </a14:m>
                <a:endParaRPr lang="en-US" dirty="0">
                  <a:solidFill>
                    <a:prstClr val="black"/>
                  </a:solidFill>
                </a:endParaRPr>
              </a:p>
              <a:p>
                <a:pPr lvl="0"/>
                <a:r>
                  <a:rPr lang="en-US" sz="2400" dirty="0" smtClean="0"/>
                  <a:t>          </a:t>
                </a:r>
                <a:r>
                  <a:rPr lang="en-US" dirty="0" smtClean="0">
                    <a:solidFill>
                      <a:prstClr val="black"/>
                    </a:solidFill>
                    <a:latin typeface="Times New Roman"/>
                    <a:ea typeface="Times New Roman"/>
                    <a:cs typeface="Arial"/>
                  </a:rPr>
                  <a:t>diameter </a:t>
                </a:r>
                <a:r>
                  <a:rPr lang="en-US" dirty="0" smtClean="0">
                    <a:solidFill>
                      <a:prstClr val="black"/>
                    </a:solidFill>
                  </a:rPr>
                  <a:t>(50.8 </a:t>
                </a:r>
                <a:r>
                  <a:rPr lang="en-US" dirty="0">
                    <a:solidFill>
                      <a:prstClr val="black"/>
                    </a:solidFill>
                  </a:rPr>
                  <a:t>mm)</a:t>
                </a:r>
              </a:p>
              <a:p>
                <a:endParaRPr lang="en-US" sz="2400" dirty="0"/>
              </a:p>
            </p:txBody>
          </p:sp>
        </mc:Choice>
        <mc:Fallback xmlns="">
          <p:sp>
            <p:nvSpPr>
              <p:cNvPr id="14" name="Rectangle 13"/>
              <p:cNvSpPr>
                <a:spLocks noRot="1" noChangeAspect="1" noMove="1" noResize="1" noEditPoints="1" noAdjustHandles="1" noChangeArrowheads="1" noChangeShapeType="1" noTextEdit="1"/>
              </p:cNvSpPr>
              <p:nvPr/>
            </p:nvSpPr>
            <p:spPr>
              <a:xfrm>
                <a:off x="4393291" y="5941305"/>
                <a:ext cx="3545779" cy="1191801"/>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6934200" y="4761096"/>
                <a:ext cx="1109086" cy="461665"/>
              </a:xfrm>
              <a:prstGeom prst="rect">
                <a:avLst/>
              </a:prstGeom>
            </p:spPr>
            <p:txBody>
              <a:bodyPr wrap="none">
                <a:spAutoFit/>
              </a:bodyPr>
              <a:lstStyle/>
              <a:p>
                <a14:m>
                  <m:oMath xmlns:m="http://schemas.openxmlformats.org/officeDocument/2006/math">
                    <m:r>
                      <a:rPr lang="en-US" sz="2400" i="1">
                        <a:solidFill>
                          <a:prstClr val="black"/>
                        </a:solidFill>
                        <a:latin typeface="Cambria Math"/>
                        <a:ea typeface="Calibri"/>
                        <a:cs typeface="Times New Roman"/>
                      </a:rPr>
                      <m:t>𝑡</m:t>
                    </m:r>
                  </m:oMath>
                </a14:m>
                <a:r>
                  <a:rPr lang="en-US" sz="2400" dirty="0" smtClean="0"/>
                  <a:t> =time</a:t>
                </a:r>
                <a:endParaRPr lang="en-US" sz="2400" dirty="0"/>
              </a:p>
            </p:txBody>
          </p:sp>
        </mc:Choice>
        <mc:Fallback xmlns="">
          <p:sp>
            <p:nvSpPr>
              <p:cNvPr id="16" name="Rectangle 15"/>
              <p:cNvSpPr>
                <a:spLocks noRot="1" noChangeAspect="1" noMove="1" noResize="1" noEditPoints="1" noAdjustHandles="1" noChangeArrowheads="1" noChangeShapeType="1" noTextEdit="1"/>
              </p:cNvSpPr>
              <p:nvPr/>
            </p:nvSpPr>
            <p:spPr>
              <a:xfrm>
                <a:off x="6934200" y="4761096"/>
                <a:ext cx="1109086" cy="461665"/>
              </a:xfrm>
              <a:prstGeom prst="rect">
                <a:avLst/>
              </a:prstGeom>
              <a:blipFill rotWithShape="1">
                <a:blip r:embed="rId7"/>
                <a:stretch>
                  <a:fillRect l="-552" t="-10526" r="-7735" b="-28947"/>
                </a:stretch>
              </a:blipFill>
            </p:spPr>
            <p:txBody>
              <a:bodyPr/>
              <a:lstStyle/>
              <a:p>
                <a:r>
                  <a:rPr lang="en-US">
                    <a:noFill/>
                  </a:rPr>
                  <a:t> </a:t>
                </a:r>
              </a:p>
            </p:txBody>
          </p:sp>
        </mc:Fallback>
      </mc:AlternateContent>
    </p:spTree>
    <p:extLst>
      <p:ext uri="{BB962C8B-B14F-4D97-AF65-F5344CB8AC3E}">
        <p14:creationId xmlns:p14="http://schemas.microsoft.com/office/powerpoint/2010/main" val="86450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3000" fill="hold"/>
                                        <p:tgtEl>
                                          <p:spTgt spid="3"/>
                                        </p:tgtEl>
                                        <p:attrNameLst>
                                          <p:attrName>ppt_x</p:attrName>
                                        </p:attrNameLst>
                                      </p:cBhvr>
                                      <p:tavLst>
                                        <p:tav tm="0">
                                          <p:val>
                                            <p:strVal val="#ppt_x"/>
                                          </p:val>
                                        </p:tav>
                                        <p:tav tm="100000">
                                          <p:val>
                                            <p:strVal val="#ppt_x"/>
                                          </p:val>
                                        </p:tav>
                                      </p:tavLst>
                                    </p:anim>
                                    <p:anim calcmode="lin" valueType="num">
                                      <p:cBhvr additive="base">
                                        <p:cTn id="14" dur="3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par>
                          <p:cTn id="20" fill="hold">
                            <p:stCondLst>
                              <p:cond delay="500"/>
                            </p:stCondLst>
                            <p:childTnLst>
                              <p:par>
                                <p:cTn id="21" presetID="42"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2000"/>
                                        <p:tgtEl>
                                          <p:spTgt spid="5"/>
                                        </p:tgtEl>
                                      </p:cBhvr>
                                    </p:animEffect>
                                    <p:anim calcmode="lin" valueType="num">
                                      <p:cBhvr>
                                        <p:cTn id="24" dur="2000" fill="hold"/>
                                        <p:tgtEl>
                                          <p:spTgt spid="5"/>
                                        </p:tgtEl>
                                        <p:attrNameLst>
                                          <p:attrName>ppt_x</p:attrName>
                                        </p:attrNameLst>
                                      </p:cBhvr>
                                      <p:tavLst>
                                        <p:tav tm="0">
                                          <p:val>
                                            <p:strVal val="#ppt_x"/>
                                          </p:val>
                                        </p:tav>
                                        <p:tav tm="100000">
                                          <p:val>
                                            <p:strVal val="#ppt_x"/>
                                          </p:val>
                                        </p:tav>
                                      </p:tavLst>
                                    </p:anim>
                                    <p:anim calcmode="lin" valueType="num">
                                      <p:cBhvr>
                                        <p:cTn id="25" dur="2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childTnLst>
                          </p:cTn>
                        </p:par>
                        <p:par>
                          <p:cTn id="32" fill="hold">
                            <p:stCondLst>
                              <p:cond delay="500"/>
                            </p:stCondLst>
                            <p:childTnLst>
                              <p:par>
                                <p:cTn id="33" presetID="22" presetClass="entr" presetSubtype="4"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down)">
                                      <p:cBhvr>
                                        <p:cTn id="35" dur="1500"/>
                                        <p:tgtEl>
                                          <p:spTgt spid="6"/>
                                        </p:tgtEl>
                                      </p:cBhvr>
                                    </p:animEffect>
                                  </p:childTnLst>
                                </p:cTn>
                              </p:par>
                            </p:childTnLst>
                          </p:cTn>
                        </p:par>
                        <p:par>
                          <p:cTn id="36" fill="hold">
                            <p:stCondLst>
                              <p:cond delay="2000"/>
                            </p:stCondLst>
                            <p:childTnLst>
                              <p:par>
                                <p:cTn id="37" presetID="2" presetClass="entr" presetSubtype="4"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3000" fill="hold"/>
                                        <p:tgtEl>
                                          <p:spTgt spid="8"/>
                                        </p:tgtEl>
                                        <p:attrNameLst>
                                          <p:attrName>ppt_x</p:attrName>
                                        </p:attrNameLst>
                                      </p:cBhvr>
                                      <p:tavLst>
                                        <p:tav tm="0">
                                          <p:val>
                                            <p:strVal val="#ppt_x"/>
                                          </p:val>
                                        </p:tav>
                                        <p:tav tm="100000">
                                          <p:val>
                                            <p:strVal val="#ppt_x"/>
                                          </p:val>
                                        </p:tav>
                                      </p:tavLst>
                                    </p:anim>
                                    <p:anim calcmode="lin" valueType="num">
                                      <p:cBhvr additive="base">
                                        <p:cTn id="40" dur="3000" fill="hold"/>
                                        <p:tgtEl>
                                          <p:spTgt spid="8"/>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2" presetClass="entr" presetSubtype="4" fill="hold" grpId="0" nodeType="after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additive="base">
                                        <p:cTn id="44" dur="3000" fill="hold"/>
                                        <p:tgtEl>
                                          <p:spTgt spid="10"/>
                                        </p:tgtEl>
                                        <p:attrNameLst>
                                          <p:attrName>ppt_x</p:attrName>
                                        </p:attrNameLst>
                                      </p:cBhvr>
                                      <p:tavLst>
                                        <p:tav tm="0">
                                          <p:val>
                                            <p:strVal val="#ppt_x"/>
                                          </p:val>
                                        </p:tav>
                                        <p:tav tm="100000">
                                          <p:val>
                                            <p:strVal val="#ppt_x"/>
                                          </p:val>
                                        </p:tav>
                                      </p:tavLst>
                                    </p:anim>
                                    <p:anim calcmode="lin" valueType="num">
                                      <p:cBhvr additive="base">
                                        <p:cTn id="45" dur="3000" fill="hold"/>
                                        <p:tgtEl>
                                          <p:spTgt spid="10"/>
                                        </p:tgtEl>
                                        <p:attrNameLst>
                                          <p:attrName>ppt_y</p:attrName>
                                        </p:attrNameLst>
                                      </p:cBhvr>
                                      <p:tavLst>
                                        <p:tav tm="0">
                                          <p:val>
                                            <p:strVal val="1+#ppt_h/2"/>
                                          </p:val>
                                        </p:tav>
                                        <p:tav tm="100000">
                                          <p:val>
                                            <p:strVal val="#ppt_y"/>
                                          </p:val>
                                        </p:tav>
                                      </p:tavLst>
                                    </p:anim>
                                  </p:childTnLst>
                                </p:cTn>
                              </p:par>
                            </p:childTnLst>
                          </p:cTn>
                        </p:par>
                        <p:par>
                          <p:cTn id="46" fill="hold">
                            <p:stCondLst>
                              <p:cond delay="8000"/>
                            </p:stCondLst>
                            <p:childTnLst>
                              <p:par>
                                <p:cTn id="47" presetID="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3000" fill="hold"/>
                                        <p:tgtEl>
                                          <p:spTgt spid="13"/>
                                        </p:tgtEl>
                                        <p:attrNameLst>
                                          <p:attrName>ppt_x</p:attrName>
                                        </p:attrNameLst>
                                      </p:cBhvr>
                                      <p:tavLst>
                                        <p:tav tm="0">
                                          <p:val>
                                            <p:strVal val="#ppt_x"/>
                                          </p:val>
                                        </p:tav>
                                        <p:tav tm="100000">
                                          <p:val>
                                            <p:strVal val="#ppt_x"/>
                                          </p:val>
                                        </p:tav>
                                      </p:tavLst>
                                    </p:anim>
                                    <p:anim calcmode="lin" valueType="num">
                                      <p:cBhvr additive="base">
                                        <p:cTn id="50" dur="3000" fill="hold"/>
                                        <p:tgtEl>
                                          <p:spTgt spid="13"/>
                                        </p:tgtEl>
                                        <p:attrNameLst>
                                          <p:attrName>ppt_y</p:attrName>
                                        </p:attrNameLst>
                                      </p:cBhvr>
                                      <p:tavLst>
                                        <p:tav tm="0">
                                          <p:val>
                                            <p:strVal val="1+#ppt_h/2"/>
                                          </p:val>
                                        </p:tav>
                                        <p:tav tm="100000">
                                          <p:val>
                                            <p:strVal val="#ppt_y"/>
                                          </p:val>
                                        </p:tav>
                                      </p:tavLst>
                                    </p:anim>
                                  </p:childTnLst>
                                </p:cTn>
                              </p:par>
                            </p:childTnLst>
                          </p:cTn>
                        </p:par>
                        <p:par>
                          <p:cTn id="51" fill="hold">
                            <p:stCondLst>
                              <p:cond delay="11000"/>
                            </p:stCondLst>
                            <p:childTnLst>
                              <p:par>
                                <p:cTn id="52" presetID="2" presetClass="entr" presetSubtype="4"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3000" fill="hold"/>
                                        <p:tgtEl>
                                          <p:spTgt spid="14"/>
                                        </p:tgtEl>
                                        <p:attrNameLst>
                                          <p:attrName>ppt_x</p:attrName>
                                        </p:attrNameLst>
                                      </p:cBhvr>
                                      <p:tavLst>
                                        <p:tav tm="0">
                                          <p:val>
                                            <p:strVal val="#ppt_x"/>
                                          </p:val>
                                        </p:tav>
                                        <p:tav tm="100000">
                                          <p:val>
                                            <p:strVal val="#ppt_x"/>
                                          </p:val>
                                        </p:tav>
                                      </p:tavLst>
                                    </p:anim>
                                    <p:anim calcmode="lin" valueType="num">
                                      <p:cBhvr additive="base">
                                        <p:cTn id="55" dur="3000" fill="hold"/>
                                        <p:tgtEl>
                                          <p:spTgt spid="14"/>
                                        </p:tgtEl>
                                        <p:attrNameLst>
                                          <p:attrName>ppt_y</p:attrName>
                                        </p:attrNameLst>
                                      </p:cBhvr>
                                      <p:tavLst>
                                        <p:tav tm="0">
                                          <p:val>
                                            <p:strVal val="1+#ppt_h/2"/>
                                          </p:val>
                                        </p:tav>
                                        <p:tav tm="100000">
                                          <p:val>
                                            <p:strVal val="#ppt_y"/>
                                          </p:val>
                                        </p:tav>
                                      </p:tavLst>
                                    </p:anim>
                                  </p:childTnLst>
                                </p:cTn>
                              </p:par>
                            </p:childTnLst>
                          </p:cTn>
                        </p:par>
                        <p:par>
                          <p:cTn id="56" fill="hold">
                            <p:stCondLst>
                              <p:cond delay="14000"/>
                            </p:stCondLst>
                            <p:childTnLst>
                              <p:par>
                                <p:cTn id="57" presetID="42" presetClass="entr" presetSubtype="0" fill="hold" grpId="0"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3000"/>
                                        <p:tgtEl>
                                          <p:spTgt spid="16"/>
                                        </p:tgtEl>
                                      </p:cBhvr>
                                    </p:animEffect>
                                    <p:anim calcmode="lin" valueType="num">
                                      <p:cBhvr>
                                        <p:cTn id="60" dur="3000" fill="hold"/>
                                        <p:tgtEl>
                                          <p:spTgt spid="16"/>
                                        </p:tgtEl>
                                        <p:attrNameLst>
                                          <p:attrName>ppt_x</p:attrName>
                                        </p:attrNameLst>
                                      </p:cBhvr>
                                      <p:tavLst>
                                        <p:tav tm="0">
                                          <p:val>
                                            <p:strVal val="#ppt_x"/>
                                          </p:val>
                                        </p:tav>
                                        <p:tav tm="100000">
                                          <p:val>
                                            <p:strVal val="#ppt_x"/>
                                          </p:val>
                                        </p:tav>
                                      </p:tavLst>
                                    </p:anim>
                                    <p:anim calcmode="lin" valueType="num">
                                      <p:cBhvr>
                                        <p:cTn id="61" dur="3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10" grpId="0"/>
      <p:bldP spid="13" grpId="0"/>
      <p:bldP spid="14"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685800" y="2102772"/>
                <a:ext cx="8001000" cy="2515176"/>
              </a:xfrm>
              <a:prstGeom prst="rect">
                <a:avLst/>
              </a:prstGeom>
            </p:spPr>
            <p:txBody>
              <a:bodyPr wrap="square">
                <a:spAutoFit/>
              </a:bodyPr>
              <a:lstStyle/>
              <a:p>
                <a:pPr indent="-698500">
                  <a:lnSpc>
                    <a:spcPct val="115000"/>
                  </a:lnSpc>
                  <a:spcBef>
                    <a:spcPts val="1200"/>
                  </a:spcBef>
                  <a:spcAft>
                    <a:spcPts val="1000"/>
                  </a:spcAft>
                </a:pPr>
                <a:r>
                  <a:rPr lang="en-US" sz="2400" b="1" u="sng" dirty="0">
                    <a:latin typeface="Times New Roman"/>
                    <a:ea typeface="Calibri"/>
                    <a:cs typeface="Arial"/>
                  </a:rPr>
                  <a:t> Example</a:t>
                </a:r>
                <a:r>
                  <a:rPr lang="en-US" sz="2400" dirty="0">
                    <a:effectLst/>
                    <a:latin typeface="Times New Roman"/>
                    <a:ea typeface="Calibri"/>
                    <a:cs typeface="Arial"/>
                  </a:rPr>
                  <a:t> : Calculate the permeability number if the sample of standard sand put in specimen tube  </a:t>
                </a:r>
                <a:r>
                  <a:rPr lang="en-US" sz="2400" dirty="0" smtClean="0">
                    <a:effectLst/>
                    <a:latin typeface="Times New Roman"/>
                    <a:ea typeface="Calibri"/>
                    <a:cs typeface="Arial"/>
                  </a:rPr>
                  <a:t>(</a:t>
                </a:r>
                <a:r>
                  <a:rPr lang="en-US" sz="2400" dirty="0">
                    <a:effectLst/>
                    <a:latin typeface="Times New Roman"/>
                    <a:ea typeface="Calibri"/>
                    <a:cs typeface="Arial"/>
                  </a:rPr>
                  <a:t>volume =2800 cm</a:t>
                </a:r>
                <a:r>
                  <a:rPr lang="en-US" sz="2400" baseline="30000" dirty="0">
                    <a:effectLst/>
                    <a:latin typeface="Times New Roman"/>
                    <a:ea typeface="Calibri"/>
                    <a:cs typeface="Arial"/>
                  </a:rPr>
                  <a:t>3</a:t>
                </a:r>
                <a:r>
                  <a:rPr lang="en-US" sz="2400" dirty="0">
                    <a:effectLst/>
                    <a:latin typeface="Times New Roman"/>
                    <a:ea typeface="Calibri"/>
                    <a:cs typeface="Arial"/>
                  </a:rPr>
                  <a:t>) through 8.5 minutes of air at pressure 30g/cm</a:t>
                </a:r>
                <a:r>
                  <a:rPr lang="en-US" sz="2400" baseline="30000" dirty="0">
                    <a:effectLst/>
                    <a:latin typeface="Times New Roman"/>
                    <a:ea typeface="Calibri"/>
                    <a:cs typeface="Arial"/>
                  </a:rPr>
                  <a:t>2</a:t>
                </a:r>
                <a:r>
                  <a:rPr lang="en-US" sz="2400" dirty="0">
                    <a:effectLst/>
                    <a:latin typeface="Times New Roman"/>
                    <a:ea typeface="Calibri"/>
                    <a:cs typeface="Arial"/>
                  </a:rPr>
                  <a:t>?</a:t>
                </a:r>
                <a:endParaRPr lang="en-US" sz="2400" dirty="0">
                  <a:ea typeface="Times New Roman"/>
                  <a:cs typeface="Arial"/>
                </a:endParaRPr>
              </a:p>
              <a:p>
                <a:pPr marL="111760">
                  <a:lnSpc>
                    <a:spcPct val="115000"/>
                  </a:lnSpc>
                  <a:spcBef>
                    <a:spcPts val="1200"/>
                  </a:spcBef>
                  <a:spcAft>
                    <a:spcPts val="1000"/>
                  </a:spcAft>
                </a:pPr>
                <a:r>
                  <a:rPr lang="en-US" sz="2400" dirty="0">
                    <a:effectLst/>
                    <a:latin typeface="Times New Roman"/>
                    <a:ea typeface="Calibri"/>
                    <a:cs typeface="Arial"/>
                  </a:rPr>
                  <a:t>                   </a:t>
                </a:r>
                <a:r>
                  <a:rPr lang="en-US" sz="3200" dirty="0">
                    <a:effectLst/>
                    <a:latin typeface="Times New Roman"/>
                    <a:ea typeface="Calibri"/>
                    <a:cs typeface="Arial"/>
                  </a:rPr>
                  <a:t>P=</a:t>
                </a:r>
                <a14:m>
                  <m:oMath xmlns:m="http://schemas.openxmlformats.org/officeDocument/2006/math">
                    <m:r>
                      <a:rPr lang="en-US" sz="3200" i="1">
                        <a:effectLst/>
                        <a:latin typeface="Cambria Math"/>
                        <a:ea typeface="Calibri"/>
                        <a:cs typeface="Times New Roman"/>
                      </a:rPr>
                      <m:t> </m:t>
                    </m:r>
                    <m:f>
                      <m:fPr>
                        <m:ctrlPr>
                          <a:rPr lang="en-US" sz="3200" i="1">
                            <a:effectLst/>
                            <a:latin typeface="Cambria Math"/>
                            <a:ea typeface="Calibri"/>
                            <a:cs typeface="Times New Roman"/>
                          </a:rPr>
                        </m:ctrlPr>
                      </m:fPr>
                      <m:num>
                        <m:r>
                          <a:rPr lang="en-US" sz="3200" i="1">
                            <a:effectLst/>
                            <a:latin typeface="Cambria Math"/>
                            <a:ea typeface="Calibri"/>
                            <a:cs typeface="Times New Roman"/>
                          </a:rPr>
                          <m:t>𝑉</m:t>
                        </m:r>
                        <m:r>
                          <a:rPr lang="en-US" sz="3200" i="1">
                            <a:effectLst/>
                            <a:latin typeface="Cambria Math"/>
                            <a:ea typeface="Calibri"/>
                            <a:cs typeface="Times New Roman"/>
                          </a:rPr>
                          <m:t>∗</m:t>
                        </m:r>
                        <m:r>
                          <a:rPr lang="en-US" sz="3200" i="1">
                            <a:effectLst/>
                            <a:latin typeface="Cambria Math"/>
                            <a:ea typeface="Calibri"/>
                            <a:cs typeface="Times New Roman"/>
                          </a:rPr>
                          <m:t>𝐻</m:t>
                        </m:r>
                      </m:num>
                      <m:den>
                        <m:r>
                          <a:rPr lang="en-US" sz="3200" i="1">
                            <a:effectLst/>
                            <a:latin typeface="Cambria Math"/>
                            <a:ea typeface="Calibri"/>
                            <a:cs typeface="Times New Roman"/>
                          </a:rPr>
                          <m:t>𝑝</m:t>
                        </m:r>
                        <m:r>
                          <a:rPr lang="en-US" sz="3200" i="1">
                            <a:effectLst/>
                            <a:latin typeface="Cambria Math"/>
                            <a:ea typeface="Calibri"/>
                            <a:cs typeface="Times New Roman"/>
                          </a:rPr>
                          <m:t>∗</m:t>
                        </m:r>
                        <m:r>
                          <a:rPr lang="en-US" sz="3200" i="1">
                            <a:effectLst/>
                            <a:latin typeface="Cambria Math"/>
                            <a:ea typeface="Calibri"/>
                            <a:cs typeface="Times New Roman"/>
                          </a:rPr>
                          <m:t>𝐴</m:t>
                        </m:r>
                        <m:r>
                          <a:rPr lang="en-US" sz="3200" i="1">
                            <a:effectLst/>
                            <a:latin typeface="Cambria Math"/>
                            <a:ea typeface="Calibri"/>
                            <a:cs typeface="Times New Roman"/>
                          </a:rPr>
                          <m:t>∗</m:t>
                        </m:r>
                        <m:r>
                          <a:rPr lang="en-US" sz="3200" i="1">
                            <a:effectLst/>
                            <a:latin typeface="Cambria Math"/>
                            <a:ea typeface="Calibri"/>
                            <a:cs typeface="Times New Roman"/>
                          </a:rPr>
                          <m:t>𝑡</m:t>
                        </m:r>
                      </m:den>
                    </m:f>
                  </m:oMath>
                </a14:m>
                <a:r>
                  <a:rPr lang="en-US" sz="3200" dirty="0">
                    <a:effectLst/>
                    <a:latin typeface="Times New Roman"/>
                    <a:ea typeface="Calibri"/>
                    <a:cs typeface="Arial"/>
                  </a:rPr>
                  <a:t> = </a:t>
                </a:r>
                <a14:m>
                  <m:oMath xmlns:m="http://schemas.openxmlformats.org/officeDocument/2006/math">
                    <m:f>
                      <m:fPr>
                        <m:ctrlPr>
                          <a:rPr lang="en-US" sz="3200" i="1">
                            <a:effectLst/>
                            <a:latin typeface="Cambria Math"/>
                            <a:ea typeface="Calibri"/>
                            <a:cs typeface="Times New Roman"/>
                          </a:rPr>
                        </m:ctrlPr>
                      </m:fPr>
                      <m:num>
                        <m:r>
                          <a:rPr lang="en-US" sz="3200" i="1">
                            <a:effectLst/>
                            <a:latin typeface="Cambria Math"/>
                            <a:ea typeface="Calibri"/>
                            <a:cs typeface="Times New Roman"/>
                          </a:rPr>
                          <m:t>2800</m:t>
                        </m:r>
                        <m:r>
                          <a:rPr lang="en-US" sz="3200" i="1">
                            <a:effectLst/>
                            <a:latin typeface="Cambria Math"/>
                            <a:ea typeface="Calibri"/>
                            <a:cs typeface="Times New Roman"/>
                          </a:rPr>
                          <m:t>∗</m:t>
                        </m:r>
                        <m:r>
                          <a:rPr lang="en-US" sz="3200" i="1">
                            <a:effectLst/>
                            <a:latin typeface="Cambria Math"/>
                            <a:ea typeface="Calibri"/>
                            <a:cs typeface="Times New Roman"/>
                          </a:rPr>
                          <m:t>5</m:t>
                        </m:r>
                        <m:r>
                          <a:rPr lang="en-US" sz="3200" i="1">
                            <a:effectLst/>
                            <a:latin typeface="Cambria Math"/>
                            <a:ea typeface="Calibri"/>
                            <a:cs typeface="Times New Roman"/>
                          </a:rPr>
                          <m:t>.</m:t>
                        </m:r>
                        <m:r>
                          <a:rPr lang="en-US" sz="3200" i="1">
                            <a:effectLst/>
                            <a:latin typeface="Cambria Math"/>
                            <a:ea typeface="Calibri"/>
                            <a:cs typeface="Times New Roman"/>
                          </a:rPr>
                          <m:t>08</m:t>
                        </m:r>
                      </m:num>
                      <m:den>
                        <m:r>
                          <a:rPr lang="en-US" sz="3200" i="1">
                            <a:effectLst/>
                            <a:latin typeface="Cambria Math"/>
                            <a:ea typeface="Calibri"/>
                            <a:cs typeface="Times New Roman"/>
                          </a:rPr>
                          <m:t>30</m:t>
                        </m:r>
                        <m:r>
                          <a:rPr lang="en-US" sz="3200" i="1">
                            <a:effectLst/>
                            <a:latin typeface="Cambria Math"/>
                            <a:ea typeface="Calibri"/>
                            <a:cs typeface="Times New Roman"/>
                          </a:rPr>
                          <m:t>∗</m:t>
                        </m:r>
                        <m:r>
                          <a:rPr lang="en-US" sz="3200" i="1">
                            <a:effectLst/>
                            <a:latin typeface="Cambria Math"/>
                            <a:ea typeface="Calibri"/>
                            <a:cs typeface="Times New Roman"/>
                          </a:rPr>
                          <m:t>20</m:t>
                        </m:r>
                        <m:r>
                          <a:rPr lang="en-US" sz="3200" i="1">
                            <a:effectLst/>
                            <a:latin typeface="Cambria Math"/>
                            <a:ea typeface="Calibri"/>
                            <a:cs typeface="Times New Roman"/>
                          </a:rPr>
                          <m:t>.</m:t>
                        </m:r>
                        <m:r>
                          <a:rPr lang="en-US" sz="3200" i="1">
                            <a:effectLst/>
                            <a:latin typeface="Cambria Math"/>
                            <a:ea typeface="Calibri"/>
                            <a:cs typeface="Times New Roman"/>
                          </a:rPr>
                          <m:t>268</m:t>
                        </m:r>
                        <m:r>
                          <a:rPr lang="en-US" sz="3200" i="1">
                            <a:effectLst/>
                            <a:latin typeface="Cambria Math"/>
                            <a:ea typeface="Calibri"/>
                            <a:cs typeface="Times New Roman"/>
                          </a:rPr>
                          <m:t>∗</m:t>
                        </m:r>
                        <m:r>
                          <a:rPr lang="en-US" sz="3200" i="1">
                            <a:effectLst/>
                            <a:latin typeface="Cambria Math"/>
                            <a:ea typeface="Calibri"/>
                            <a:cs typeface="Times New Roman"/>
                          </a:rPr>
                          <m:t>8</m:t>
                        </m:r>
                        <m:r>
                          <a:rPr lang="en-US" sz="3200" i="1">
                            <a:effectLst/>
                            <a:latin typeface="Cambria Math"/>
                            <a:ea typeface="Calibri"/>
                            <a:cs typeface="Times New Roman"/>
                          </a:rPr>
                          <m:t>.</m:t>
                        </m:r>
                        <m:r>
                          <a:rPr lang="en-US" sz="3200" i="1">
                            <a:effectLst/>
                            <a:latin typeface="Cambria Math"/>
                            <a:ea typeface="Calibri"/>
                            <a:cs typeface="Times New Roman"/>
                          </a:rPr>
                          <m:t>5</m:t>
                        </m:r>
                      </m:den>
                    </m:f>
                  </m:oMath>
                </a14:m>
                <a:r>
                  <a:rPr lang="en-US" sz="2400" dirty="0">
                    <a:effectLst/>
                    <a:latin typeface="Times New Roman"/>
                    <a:ea typeface="Calibri"/>
                    <a:cs typeface="Arial"/>
                  </a:rPr>
                  <a:t> </a:t>
                </a:r>
                <a:r>
                  <a:rPr lang="en-US" sz="2400" dirty="0" smtClean="0">
                    <a:effectLst/>
                    <a:latin typeface="Times New Roman"/>
                    <a:ea typeface="Calibri"/>
                    <a:cs typeface="Arial"/>
                  </a:rPr>
                  <a:t>=  2.7521</a:t>
                </a:r>
                <a:endParaRPr lang="en-US" sz="2400" dirty="0">
                  <a:ea typeface="Times New Roman"/>
                  <a:cs typeface="Arial"/>
                </a:endParaRPr>
              </a:p>
            </p:txBody>
          </p:sp>
        </mc:Choice>
        <mc:Fallback xmlns="">
          <p:sp>
            <p:nvSpPr>
              <p:cNvPr id="2" name="Rectangle 1"/>
              <p:cNvSpPr>
                <a:spLocks noRot="1" noChangeAspect="1" noMove="1" noResize="1" noEditPoints="1" noAdjustHandles="1" noChangeArrowheads="1" noChangeShapeType="1" noTextEdit="1"/>
              </p:cNvSpPr>
              <p:nvPr/>
            </p:nvSpPr>
            <p:spPr>
              <a:xfrm>
                <a:off x="685800" y="2102772"/>
                <a:ext cx="8001000" cy="2515176"/>
              </a:xfrm>
              <a:prstGeom prst="rect">
                <a:avLst/>
              </a:prstGeom>
              <a:blipFill rotWithShape="1">
                <a:blip r:embed="rId2"/>
                <a:stretch>
                  <a:fillRect l="-1220" t="-969" r="-76" b="-242"/>
                </a:stretch>
              </a:blipFill>
            </p:spPr>
            <p:txBody>
              <a:bodyPr/>
              <a:lstStyle/>
              <a:p>
                <a:r>
                  <a:rPr lang="en-US">
                    <a:noFill/>
                  </a:rPr>
                  <a:t> </a:t>
                </a:r>
              </a:p>
            </p:txBody>
          </p:sp>
        </mc:Fallback>
      </mc:AlternateContent>
    </p:spTree>
    <p:extLst>
      <p:ext uri="{BB962C8B-B14F-4D97-AF65-F5344CB8AC3E}">
        <p14:creationId xmlns:p14="http://schemas.microsoft.com/office/powerpoint/2010/main" val="9532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458200" cy="5715411"/>
          </a:xfrm>
          <a:prstGeom prst="rect">
            <a:avLst/>
          </a:prstGeom>
        </p:spPr>
        <p:txBody>
          <a:bodyPr wrap="square">
            <a:spAutoFit/>
          </a:bodyPr>
          <a:lstStyle/>
          <a:p>
            <a:pPr>
              <a:lnSpc>
                <a:spcPct val="115000"/>
              </a:lnSpc>
              <a:spcAft>
                <a:spcPts val="1000"/>
              </a:spcAft>
            </a:pPr>
            <a:r>
              <a:rPr lang="en-US" sz="2800" b="1" dirty="0">
                <a:latin typeface="Times New Roman"/>
                <a:ea typeface="Times New Roman"/>
                <a:cs typeface="Arial"/>
              </a:rPr>
              <a:t>Green Strength</a:t>
            </a:r>
            <a:endParaRPr lang="en-US" sz="2800" dirty="0">
              <a:ea typeface="Times New Roman"/>
              <a:cs typeface="Arial"/>
            </a:endParaRPr>
          </a:p>
          <a:p>
            <a:pPr algn="just">
              <a:lnSpc>
                <a:spcPct val="115000"/>
              </a:lnSpc>
              <a:spcAft>
                <a:spcPts val="1000"/>
              </a:spcAft>
            </a:pPr>
            <a:r>
              <a:rPr lang="en-US" sz="2400" dirty="0">
                <a:latin typeface="Times New Roman"/>
                <a:ea typeface="Times New Roman"/>
                <a:cs typeface="Arial"/>
              </a:rPr>
              <a:t>The molding sand that contains moisture is termed as green sand. The green sand particles must have the ability to cling to each other to impart sufficient strength to the mold. The green sand must have enough strength so that the constructed mold retains its shape.</a:t>
            </a:r>
            <a:endParaRPr lang="en-US" sz="2400" dirty="0">
              <a:ea typeface="Times New Roman"/>
              <a:cs typeface="Arial"/>
            </a:endParaRPr>
          </a:p>
          <a:p>
            <a:pPr>
              <a:lnSpc>
                <a:spcPct val="115000"/>
              </a:lnSpc>
              <a:spcAft>
                <a:spcPts val="1000"/>
              </a:spcAft>
            </a:pPr>
            <a:r>
              <a:rPr lang="en-US" sz="2800" b="1" dirty="0">
                <a:latin typeface="Times New Roman"/>
                <a:ea typeface="Times New Roman"/>
                <a:cs typeface="Arial"/>
              </a:rPr>
              <a:t>Dry Strength</a:t>
            </a:r>
            <a:endParaRPr lang="en-US" sz="2800" dirty="0">
              <a:ea typeface="Times New Roman"/>
              <a:cs typeface="Arial"/>
            </a:endParaRPr>
          </a:p>
          <a:p>
            <a:pPr algn="just">
              <a:lnSpc>
                <a:spcPct val="115000"/>
              </a:lnSpc>
              <a:spcAft>
                <a:spcPts val="1000"/>
              </a:spcAft>
            </a:pPr>
            <a:r>
              <a:rPr lang="en-US" sz="2400" dirty="0">
                <a:latin typeface="Times New Roman"/>
                <a:ea typeface="Times New Roman"/>
                <a:cs typeface="Arial"/>
              </a:rPr>
              <a:t>When the molten metal is poured in the mold, the sand around the mold cavity is quickly converted into dry sand as the moisture in the sand evaporates due to the heat of the molten metal. At this stage the molding sand must posses the sufficient strength to retain the exact shape of the mold cavity and at the same time it must be able to withstand the </a:t>
            </a:r>
            <a:r>
              <a:rPr lang="en-US" sz="2400" dirty="0" err="1">
                <a:latin typeface="Times New Roman"/>
                <a:ea typeface="Times New Roman"/>
                <a:cs typeface="Arial"/>
              </a:rPr>
              <a:t>metallostatic</a:t>
            </a:r>
            <a:r>
              <a:rPr lang="en-US" sz="2400" dirty="0">
                <a:latin typeface="Times New Roman"/>
                <a:ea typeface="Times New Roman"/>
                <a:cs typeface="Arial"/>
              </a:rPr>
              <a:t> pressure of the liquid material. </a:t>
            </a:r>
            <a:endParaRPr lang="en-US" sz="2400" dirty="0">
              <a:ea typeface="Times New Roman"/>
              <a:cs typeface="Arial"/>
            </a:endParaRPr>
          </a:p>
        </p:txBody>
      </p:sp>
    </p:spTree>
    <p:extLst>
      <p:ext uri="{BB962C8B-B14F-4D97-AF65-F5344CB8AC3E}">
        <p14:creationId xmlns:p14="http://schemas.microsoft.com/office/powerpoint/2010/main" val="357693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 calcmode="lin" valueType="num">
                                      <p:cBhvr additive="base">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696200" cy="5383012"/>
          </a:xfrm>
          <a:prstGeom prst="rect">
            <a:avLst/>
          </a:prstGeom>
        </p:spPr>
        <p:txBody>
          <a:bodyPr wrap="square">
            <a:spAutoFit/>
          </a:bodyPr>
          <a:lstStyle/>
          <a:p>
            <a:pPr>
              <a:lnSpc>
                <a:spcPct val="115000"/>
              </a:lnSpc>
              <a:spcAft>
                <a:spcPts val="1000"/>
              </a:spcAft>
            </a:pPr>
            <a:r>
              <a:rPr lang="en-US" sz="2800" b="1" dirty="0">
                <a:latin typeface="Times New Roman"/>
                <a:ea typeface="Times New Roman"/>
                <a:cs typeface="Arial"/>
              </a:rPr>
              <a:t>Hot</a:t>
            </a:r>
            <a:r>
              <a:rPr lang="en-US" sz="2000" b="1" dirty="0">
                <a:latin typeface="Times New Roman"/>
                <a:ea typeface="Times New Roman"/>
                <a:cs typeface="Arial"/>
              </a:rPr>
              <a:t> </a:t>
            </a:r>
            <a:r>
              <a:rPr lang="en-US" sz="2800" b="1" dirty="0">
                <a:latin typeface="Times New Roman"/>
                <a:ea typeface="Times New Roman"/>
                <a:cs typeface="Arial"/>
              </a:rPr>
              <a:t>Strength</a:t>
            </a:r>
          </a:p>
          <a:p>
            <a:pPr algn="just">
              <a:lnSpc>
                <a:spcPct val="115000"/>
              </a:lnSpc>
              <a:spcAft>
                <a:spcPts val="1000"/>
              </a:spcAft>
            </a:pPr>
            <a:r>
              <a:rPr lang="en-US" sz="2400" dirty="0">
                <a:latin typeface="Times New Roman"/>
                <a:ea typeface="Times New Roman"/>
                <a:cs typeface="Arial"/>
              </a:rPr>
              <a:t>As soon as the moisture is eliminated, the sand would reach at a high temperature when the metal in the mold is still in liquid state. The strength of the sand that is required to hold the shape of the cavity is called </a:t>
            </a:r>
            <a:r>
              <a:rPr lang="en-US" sz="2400" u="sng" dirty="0">
                <a:latin typeface="Times New Roman"/>
                <a:ea typeface="Times New Roman"/>
                <a:cs typeface="Arial"/>
              </a:rPr>
              <a:t>hot strength</a:t>
            </a:r>
            <a:r>
              <a:rPr lang="en-US" sz="2400" dirty="0">
                <a:latin typeface="Times New Roman"/>
                <a:ea typeface="Times New Roman"/>
                <a:cs typeface="Arial"/>
              </a:rPr>
              <a:t>.</a:t>
            </a:r>
            <a:endParaRPr lang="en-US" sz="2400" dirty="0">
              <a:ea typeface="Times New Roman"/>
              <a:cs typeface="Arial"/>
            </a:endParaRPr>
          </a:p>
          <a:p>
            <a:pPr>
              <a:lnSpc>
                <a:spcPct val="115000"/>
              </a:lnSpc>
              <a:spcAft>
                <a:spcPts val="1000"/>
              </a:spcAft>
            </a:pPr>
            <a:r>
              <a:rPr lang="en-US" sz="2800" b="1" dirty="0">
                <a:latin typeface="Times New Roman"/>
                <a:ea typeface="Times New Roman"/>
                <a:cs typeface="Arial"/>
              </a:rPr>
              <a:t>Collapsibility</a:t>
            </a:r>
          </a:p>
          <a:p>
            <a:r>
              <a:rPr lang="en-US" sz="2400" dirty="0">
                <a:latin typeface="Times New Roman"/>
                <a:ea typeface="Times New Roman"/>
              </a:rPr>
              <a:t>The molding sand should also have collapsibility so that during the contraction of the solidified casting it does not provide any resistance, which may result in cracks in the castings. Besides these specific properties the molding material should be </a:t>
            </a:r>
            <a:r>
              <a:rPr lang="en-US" sz="2400" u="sng" dirty="0">
                <a:latin typeface="Times New Roman"/>
                <a:ea typeface="Times New Roman"/>
              </a:rPr>
              <a:t>cheap</a:t>
            </a:r>
            <a:r>
              <a:rPr lang="en-US" sz="2400" dirty="0">
                <a:latin typeface="Times New Roman"/>
                <a:ea typeface="Times New Roman"/>
              </a:rPr>
              <a:t>, </a:t>
            </a:r>
            <a:r>
              <a:rPr lang="en-US" sz="2400" u="sng" dirty="0">
                <a:latin typeface="Times New Roman"/>
                <a:ea typeface="Times New Roman"/>
              </a:rPr>
              <a:t>reusable</a:t>
            </a:r>
            <a:r>
              <a:rPr lang="en-US" sz="2400" dirty="0">
                <a:latin typeface="Times New Roman"/>
                <a:ea typeface="Times New Roman"/>
              </a:rPr>
              <a:t> and should have </a:t>
            </a:r>
            <a:r>
              <a:rPr lang="en-US" sz="2400" u="sng" dirty="0">
                <a:latin typeface="Times New Roman"/>
                <a:ea typeface="Times New Roman"/>
              </a:rPr>
              <a:t>good thermal conductivity</a:t>
            </a:r>
            <a:endParaRPr lang="en-US" sz="2400" dirty="0"/>
          </a:p>
        </p:txBody>
      </p:sp>
    </p:spTree>
    <p:extLst>
      <p:ext uri="{BB962C8B-B14F-4D97-AF65-F5344CB8AC3E}">
        <p14:creationId xmlns:p14="http://schemas.microsoft.com/office/powerpoint/2010/main" val="364878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p:cTn id="25"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 calcmode="lin" valueType="num">
                                      <p:cBhvr>
                                        <p:cTn id="32"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33"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34"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35" dur="1000"/>
                                        <p:tgtEl>
                                          <p:spTgt spid="2">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2">
                                            <p:txEl>
                                              <p:pRg st="3" end="3"/>
                                            </p:txEl>
                                          </p:spTgt>
                                        </p:tgtEl>
                                        <p:attrNameLst>
                                          <p:attrName>style.visibility</p:attrName>
                                        </p:attrNameLst>
                                      </p:cBhvr>
                                      <p:to>
                                        <p:strVal val="visible"/>
                                      </p:to>
                                    </p:set>
                                    <p:anim calcmode="lin" valueType="num">
                                      <p:cBhvr>
                                        <p:cTn id="40"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4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1700" y="380999"/>
            <a:ext cx="4572000" cy="3197607"/>
          </a:xfrm>
          <a:prstGeom prst="rect">
            <a:avLst/>
          </a:prstGeom>
        </p:spPr>
        <p:txBody>
          <a:bodyPr>
            <a:spAutoFit/>
          </a:bodyPr>
          <a:lstStyle/>
          <a:p>
            <a:pPr>
              <a:lnSpc>
                <a:spcPct val="115000"/>
              </a:lnSpc>
              <a:spcAft>
                <a:spcPts val="1000"/>
              </a:spcAft>
            </a:pPr>
            <a:r>
              <a:rPr lang="en-US" sz="2800" b="1" dirty="0">
                <a:latin typeface="Times New Roman"/>
                <a:ea typeface="Times New Roman"/>
                <a:cs typeface="Arial"/>
              </a:rPr>
              <a:t>Molding Sand Composition</a:t>
            </a:r>
            <a:endParaRPr lang="en-US" sz="2800" dirty="0">
              <a:ea typeface="Times New Roman"/>
              <a:cs typeface="Arial"/>
            </a:endParaRPr>
          </a:p>
          <a:p>
            <a:pPr>
              <a:lnSpc>
                <a:spcPct val="115000"/>
              </a:lnSpc>
              <a:spcAft>
                <a:spcPts val="1000"/>
              </a:spcAft>
            </a:pPr>
            <a:r>
              <a:rPr lang="en-US" sz="2400" dirty="0">
                <a:latin typeface="Times New Roman"/>
                <a:ea typeface="Times New Roman"/>
                <a:cs typeface="Arial"/>
              </a:rPr>
              <a:t>The main ingredients of any molding sand are:</a:t>
            </a:r>
            <a:endParaRPr lang="en-US" sz="24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400" dirty="0">
                <a:latin typeface="Times New Roman"/>
                <a:ea typeface="Times New Roman"/>
                <a:cs typeface="Arial"/>
              </a:rPr>
              <a:t>Base sand, </a:t>
            </a:r>
            <a:endParaRPr lang="en-US" sz="24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400" dirty="0" smtClean="0">
                <a:latin typeface="Times New Roman"/>
                <a:ea typeface="Times New Roman"/>
                <a:cs typeface="Arial"/>
              </a:rPr>
              <a:t>Binder, </a:t>
            </a:r>
            <a:endParaRPr lang="en-US" sz="24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400" dirty="0">
                <a:latin typeface="Times New Roman"/>
                <a:ea typeface="Times New Roman"/>
                <a:cs typeface="Arial"/>
              </a:rPr>
              <a:t>Moisture</a:t>
            </a:r>
            <a:endParaRPr lang="en-US" sz="2400" dirty="0">
              <a:ea typeface="Times New Roman"/>
              <a:cs typeface="Arial"/>
            </a:endParaRPr>
          </a:p>
        </p:txBody>
      </p:sp>
      <p:sp>
        <p:nvSpPr>
          <p:cNvPr id="3" name="Rectangle 2"/>
          <p:cNvSpPr/>
          <p:nvPr/>
        </p:nvSpPr>
        <p:spPr>
          <a:xfrm>
            <a:off x="762000" y="4343400"/>
            <a:ext cx="7391400" cy="2038635"/>
          </a:xfrm>
          <a:prstGeom prst="rect">
            <a:avLst/>
          </a:prstGeom>
        </p:spPr>
        <p:txBody>
          <a:bodyPr wrap="square">
            <a:spAutoFit/>
          </a:bodyPr>
          <a:lstStyle/>
          <a:p>
            <a:pPr>
              <a:lnSpc>
                <a:spcPct val="115000"/>
              </a:lnSpc>
              <a:spcAft>
                <a:spcPts val="1000"/>
              </a:spcAft>
            </a:pPr>
            <a:r>
              <a:rPr lang="en-US" sz="2400" b="1" u="sng" dirty="0">
                <a:latin typeface="Times New Roman"/>
                <a:ea typeface="Times New Roman"/>
                <a:cs typeface="Arial"/>
              </a:rPr>
              <a:t>Base Sand</a:t>
            </a:r>
            <a:endParaRPr lang="en-US" sz="2400" dirty="0">
              <a:ea typeface="Times New Roman"/>
              <a:cs typeface="Arial"/>
            </a:endParaRPr>
          </a:p>
          <a:p>
            <a:pPr algn="just">
              <a:lnSpc>
                <a:spcPct val="115000"/>
              </a:lnSpc>
              <a:spcAft>
                <a:spcPts val="1000"/>
              </a:spcAft>
            </a:pPr>
            <a:r>
              <a:rPr lang="en-US" sz="2000" u="sng" dirty="0">
                <a:latin typeface="Times New Roman"/>
                <a:ea typeface="Times New Roman"/>
                <a:cs typeface="Arial"/>
              </a:rPr>
              <a:t>Silica sand</a:t>
            </a:r>
            <a:r>
              <a:rPr lang="en-US" sz="2000" dirty="0">
                <a:latin typeface="Times New Roman"/>
                <a:ea typeface="Times New Roman"/>
                <a:cs typeface="Arial"/>
              </a:rPr>
              <a:t> is most commonly used base sand. Other base sands that are also used for making mold are </a:t>
            </a:r>
            <a:r>
              <a:rPr lang="en-US" sz="2000" u="sng" dirty="0">
                <a:latin typeface="Times New Roman"/>
                <a:ea typeface="Times New Roman"/>
                <a:cs typeface="Arial"/>
              </a:rPr>
              <a:t>zircon sand</a:t>
            </a:r>
            <a:r>
              <a:rPr lang="en-US" sz="2000" dirty="0">
                <a:latin typeface="Times New Roman"/>
                <a:ea typeface="Times New Roman"/>
                <a:cs typeface="Arial"/>
              </a:rPr>
              <a:t>, </a:t>
            </a:r>
            <a:r>
              <a:rPr lang="en-US" sz="2000" u="sng" dirty="0">
                <a:latin typeface="Times New Roman"/>
                <a:ea typeface="Times New Roman"/>
                <a:cs typeface="Arial"/>
              </a:rPr>
              <a:t>Chromate sand</a:t>
            </a:r>
            <a:r>
              <a:rPr lang="en-US" sz="2000" dirty="0">
                <a:latin typeface="Times New Roman"/>
                <a:ea typeface="Times New Roman"/>
                <a:cs typeface="Arial"/>
              </a:rPr>
              <a:t>, and </a:t>
            </a:r>
            <a:r>
              <a:rPr lang="en-US" sz="2000" u="sng" dirty="0">
                <a:latin typeface="Times New Roman"/>
                <a:ea typeface="Times New Roman"/>
                <a:cs typeface="Arial"/>
              </a:rPr>
              <a:t>olivine sand</a:t>
            </a:r>
            <a:r>
              <a:rPr lang="en-US" sz="2000" dirty="0">
                <a:latin typeface="Times New Roman"/>
                <a:ea typeface="Times New Roman"/>
                <a:cs typeface="Arial"/>
              </a:rPr>
              <a:t>. Silica sand is </a:t>
            </a:r>
            <a:r>
              <a:rPr lang="en-US" sz="2000" b="1" dirty="0">
                <a:latin typeface="Times New Roman"/>
                <a:ea typeface="Times New Roman"/>
                <a:cs typeface="Arial"/>
              </a:rPr>
              <a:t>cheapest </a:t>
            </a:r>
            <a:r>
              <a:rPr lang="en-US" sz="2000" dirty="0">
                <a:latin typeface="Times New Roman"/>
                <a:ea typeface="Times New Roman"/>
                <a:cs typeface="Arial"/>
              </a:rPr>
              <a:t>among all types of base sand and it is </a:t>
            </a:r>
            <a:r>
              <a:rPr lang="en-US" sz="2000" b="1" dirty="0">
                <a:latin typeface="Times New Roman"/>
                <a:ea typeface="Times New Roman"/>
                <a:cs typeface="Arial"/>
              </a:rPr>
              <a:t>easily available</a:t>
            </a:r>
            <a:r>
              <a:rPr lang="en-US" sz="2000" dirty="0">
                <a:latin typeface="Times New Roman"/>
                <a:ea typeface="Times New Roman"/>
                <a:cs typeface="Arial"/>
              </a:rPr>
              <a:t>. </a:t>
            </a:r>
            <a:endParaRPr lang="en-US" sz="2000" dirty="0">
              <a:ea typeface="Times New Roman"/>
              <a:cs typeface="Arial"/>
            </a:endParaRPr>
          </a:p>
        </p:txBody>
      </p:sp>
    </p:spTree>
    <p:extLst>
      <p:ext uri="{BB962C8B-B14F-4D97-AF65-F5344CB8AC3E}">
        <p14:creationId xmlns:p14="http://schemas.microsoft.com/office/powerpoint/2010/main" val="365305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additive="base">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down)">
                                      <p:cBhvr>
                                        <p:cTn id="20" dur="580">
                                          <p:stCondLst>
                                            <p:cond delay="0"/>
                                          </p:stCondLst>
                                        </p:cTn>
                                        <p:tgtEl>
                                          <p:spTgt spid="2">
                                            <p:txEl>
                                              <p:pRg st="2" end="2"/>
                                            </p:txEl>
                                          </p:spTgt>
                                        </p:tgtEl>
                                      </p:cBhvr>
                                    </p:animEffect>
                                    <p:anim calcmode="lin" valueType="num">
                                      <p:cBhvr>
                                        <p:cTn id="21"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26" dur="26">
                                          <p:stCondLst>
                                            <p:cond delay="650"/>
                                          </p:stCondLst>
                                        </p:cTn>
                                        <p:tgtEl>
                                          <p:spTgt spid="2">
                                            <p:txEl>
                                              <p:pRg st="2" end="2"/>
                                            </p:txEl>
                                          </p:spTgt>
                                        </p:tgtEl>
                                      </p:cBhvr>
                                      <p:to x="100000" y="60000"/>
                                    </p:animScale>
                                    <p:animScale>
                                      <p:cBhvr>
                                        <p:cTn id="27" dur="166" decel="50000">
                                          <p:stCondLst>
                                            <p:cond delay="676"/>
                                          </p:stCondLst>
                                        </p:cTn>
                                        <p:tgtEl>
                                          <p:spTgt spid="2">
                                            <p:txEl>
                                              <p:pRg st="2" end="2"/>
                                            </p:txEl>
                                          </p:spTgt>
                                        </p:tgtEl>
                                      </p:cBhvr>
                                      <p:to x="100000" y="100000"/>
                                    </p:animScale>
                                    <p:animScale>
                                      <p:cBhvr>
                                        <p:cTn id="28" dur="26">
                                          <p:stCondLst>
                                            <p:cond delay="1312"/>
                                          </p:stCondLst>
                                        </p:cTn>
                                        <p:tgtEl>
                                          <p:spTgt spid="2">
                                            <p:txEl>
                                              <p:pRg st="2" end="2"/>
                                            </p:txEl>
                                          </p:spTgt>
                                        </p:tgtEl>
                                      </p:cBhvr>
                                      <p:to x="100000" y="80000"/>
                                    </p:animScale>
                                    <p:animScale>
                                      <p:cBhvr>
                                        <p:cTn id="29" dur="166" decel="50000">
                                          <p:stCondLst>
                                            <p:cond delay="1338"/>
                                          </p:stCondLst>
                                        </p:cTn>
                                        <p:tgtEl>
                                          <p:spTgt spid="2">
                                            <p:txEl>
                                              <p:pRg st="2" end="2"/>
                                            </p:txEl>
                                          </p:spTgt>
                                        </p:tgtEl>
                                      </p:cBhvr>
                                      <p:to x="100000" y="100000"/>
                                    </p:animScale>
                                    <p:animScale>
                                      <p:cBhvr>
                                        <p:cTn id="30" dur="26">
                                          <p:stCondLst>
                                            <p:cond delay="1642"/>
                                          </p:stCondLst>
                                        </p:cTn>
                                        <p:tgtEl>
                                          <p:spTgt spid="2">
                                            <p:txEl>
                                              <p:pRg st="2" end="2"/>
                                            </p:txEl>
                                          </p:spTgt>
                                        </p:tgtEl>
                                      </p:cBhvr>
                                      <p:to x="100000" y="90000"/>
                                    </p:animScale>
                                    <p:animScale>
                                      <p:cBhvr>
                                        <p:cTn id="31" dur="166" decel="50000">
                                          <p:stCondLst>
                                            <p:cond delay="1668"/>
                                          </p:stCondLst>
                                        </p:cTn>
                                        <p:tgtEl>
                                          <p:spTgt spid="2">
                                            <p:txEl>
                                              <p:pRg st="2" end="2"/>
                                            </p:txEl>
                                          </p:spTgt>
                                        </p:tgtEl>
                                      </p:cBhvr>
                                      <p:to x="100000" y="100000"/>
                                    </p:animScale>
                                    <p:animScale>
                                      <p:cBhvr>
                                        <p:cTn id="32" dur="26">
                                          <p:stCondLst>
                                            <p:cond delay="1808"/>
                                          </p:stCondLst>
                                        </p:cTn>
                                        <p:tgtEl>
                                          <p:spTgt spid="2">
                                            <p:txEl>
                                              <p:pRg st="2" end="2"/>
                                            </p:txEl>
                                          </p:spTgt>
                                        </p:tgtEl>
                                      </p:cBhvr>
                                      <p:to x="100000" y="95000"/>
                                    </p:animScale>
                                    <p:animScale>
                                      <p:cBhvr>
                                        <p:cTn id="33" dur="166" decel="50000">
                                          <p:stCondLst>
                                            <p:cond delay="1834"/>
                                          </p:stCondLst>
                                        </p:cTn>
                                        <p:tgtEl>
                                          <p:spTgt spid="2">
                                            <p:txEl>
                                              <p:pRg st="2" end="2"/>
                                            </p:txEl>
                                          </p:spTgt>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26" presetClass="entr" presetSubtype="0" fill="hold" nodeType="clickEffect">
                                  <p:stCondLst>
                                    <p:cond delay="0"/>
                                  </p:stCondLst>
                                  <p:childTnLst>
                                    <p:set>
                                      <p:cBhvr>
                                        <p:cTn id="37" dur="1" fill="hold">
                                          <p:stCondLst>
                                            <p:cond delay="0"/>
                                          </p:stCondLst>
                                        </p:cTn>
                                        <p:tgtEl>
                                          <p:spTgt spid="2">
                                            <p:txEl>
                                              <p:pRg st="3" end="3"/>
                                            </p:txEl>
                                          </p:spTgt>
                                        </p:tgtEl>
                                        <p:attrNameLst>
                                          <p:attrName>style.visibility</p:attrName>
                                        </p:attrNameLst>
                                      </p:cBhvr>
                                      <p:to>
                                        <p:strVal val="visible"/>
                                      </p:to>
                                    </p:set>
                                    <p:animEffect transition="in" filter="wipe(down)">
                                      <p:cBhvr>
                                        <p:cTn id="38" dur="580">
                                          <p:stCondLst>
                                            <p:cond delay="0"/>
                                          </p:stCondLst>
                                        </p:cTn>
                                        <p:tgtEl>
                                          <p:spTgt spid="2">
                                            <p:txEl>
                                              <p:pRg st="3" end="3"/>
                                            </p:txEl>
                                          </p:spTgt>
                                        </p:tgtEl>
                                      </p:cBhvr>
                                    </p:animEffect>
                                    <p:anim calcmode="lin" valueType="num">
                                      <p:cBhvr>
                                        <p:cTn id="39"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4" dur="26">
                                          <p:stCondLst>
                                            <p:cond delay="650"/>
                                          </p:stCondLst>
                                        </p:cTn>
                                        <p:tgtEl>
                                          <p:spTgt spid="2">
                                            <p:txEl>
                                              <p:pRg st="3" end="3"/>
                                            </p:txEl>
                                          </p:spTgt>
                                        </p:tgtEl>
                                      </p:cBhvr>
                                      <p:to x="100000" y="60000"/>
                                    </p:animScale>
                                    <p:animScale>
                                      <p:cBhvr>
                                        <p:cTn id="45" dur="166" decel="50000">
                                          <p:stCondLst>
                                            <p:cond delay="676"/>
                                          </p:stCondLst>
                                        </p:cTn>
                                        <p:tgtEl>
                                          <p:spTgt spid="2">
                                            <p:txEl>
                                              <p:pRg st="3" end="3"/>
                                            </p:txEl>
                                          </p:spTgt>
                                        </p:tgtEl>
                                      </p:cBhvr>
                                      <p:to x="100000" y="100000"/>
                                    </p:animScale>
                                    <p:animScale>
                                      <p:cBhvr>
                                        <p:cTn id="46" dur="26">
                                          <p:stCondLst>
                                            <p:cond delay="1312"/>
                                          </p:stCondLst>
                                        </p:cTn>
                                        <p:tgtEl>
                                          <p:spTgt spid="2">
                                            <p:txEl>
                                              <p:pRg st="3" end="3"/>
                                            </p:txEl>
                                          </p:spTgt>
                                        </p:tgtEl>
                                      </p:cBhvr>
                                      <p:to x="100000" y="80000"/>
                                    </p:animScale>
                                    <p:animScale>
                                      <p:cBhvr>
                                        <p:cTn id="47" dur="166" decel="50000">
                                          <p:stCondLst>
                                            <p:cond delay="1338"/>
                                          </p:stCondLst>
                                        </p:cTn>
                                        <p:tgtEl>
                                          <p:spTgt spid="2">
                                            <p:txEl>
                                              <p:pRg st="3" end="3"/>
                                            </p:txEl>
                                          </p:spTgt>
                                        </p:tgtEl>
                                      </p:cBhvr>
                                      <p:to x="100000" y="100000"/>
                                    </p:animScale>
                                    <p:animScale>
                                      <p:cBhvr>
                                        <p:cTn id="48" dur="26">
                                          <p:stCondLst>
                                            <p:cond delay="1642"/>
                                          </p:stCondLst>
                                        </p:cTn>
                                        <p:tgtEl>
                                          <p:spTgt spid="2">
                                            <p:txEl>
                                              <p:pRg st="3" end="3"/>
                                            </p:txEl>
                                          </p:spTgt>
                                        </p:tgtEl>
                                      </p:cBhvr>
                                      <p:to x="100000" y="90000"/>
                                    </p:animScale>
                                    <p:animScale>
                                      <p:cBhvr>
                                        <p:cTn id="49" dur="166" decel="50000">
                                          <p:stCondLst>
                                            <p:cond delay="1668"/>
                                          </p:stCondLst>
                                        </p:cTn>
                                        <p:tgtEl>
                                          <p:spTgt spid="2">
                                            <p:txEl>
                                              <p:pRg st="3" end="3"/>
                                            </p:txEl>
                                          </p:spTgt>
                                        </p:tgtEl>
                                      </p:cBhvr>
                                      <p:to x="100000" y="100000"/>
                                    </p:animScale>
                                    <p:animScale>
                                      <p:cBhvr>
                                        <p:cTn id="50" dur="26">
                                          <p:stCondLst>
                                            <p:cond delay="1808"/>
                                          </p:stCondLst>
                                        </p:cTn>
                                        <p:tgtEl>
                                          <p:spTgt spid="2">
                                            <p:txEl>
                                              <p:pRg st="3" end="3"/>
                                            </p:txEl>
                                          </p:spTgt>
                                        </p:tgtEl>
                                      </p:cBhvr>
                                      <p:to x="100000" y="95000"/>
                                    </p:animScale>
                                    <p:animScale>
                                      <p:cBhvr>
                                        <p:cTn id="51" dur="166" decel="50000">
                                          <p:stCondLst>
                                            <p:cond delay="1834"/>
                                          </p:stCondLst>
                                        </p:cTn>
                                        <p:tgtEl>
                                          <p:spTgt spid="2">
                                            <p:txEl>
                                              <p:pRg st="3" end="3"/>
                                            </p:txEl>
                                          </p:spTgt>
                                        </p:tgtEl>
                                      </p:cBhvr>
                                      <p:to x="100000" y="100000"/>
                                    </p:animScale>
                                  </p:childTnLst>
                                </p:cTn>
                              </p:par>
                            </p:childTnLst>
                          </p:cTn>
                        </p:par>
                      </p:childTnLst>
                    </p:cTn>
                  </p:par>
                  <p:par>
                    <p:cTn id="52" fill="hold">
                      <p:stCondLst>
                        <p:cond delay="indefinite"/>
                      </p:stCondLst>
                      <p:childTnLst>
                        <p:par>
                          <p:cTn id="53" fill="hold">
                            <p:stCondLst>
                              <p:cond delay="0"/>
                            </p:stCondLst>
                            <p:childTnLst>
                              <p:par>
                                <p:cTn id="54" presetID="26" presetClass="entr" presetSubtype="0" fill="hold" nodeType="clickEffect">
                                  <p:stCondLst>
                                    <p:cond delay="0"/>
                                  </p:stCondLst>
                                  <p:childTnLst>
                                    <p:set>
                                      <p:cBhvr>
                                        <p:cTn id="55" dur="1" fill="hold">
                                          <p:stCondLst>
                                            <p:cond delay="0"/>
                                          </p:stCondLst>
                                        </p:cTn>
                                        <p:tgtEl>
                                          <p:spTgt spid="2">
                                            <p:txEl>
                                              <p:pRg st="4" end="4"/>
                                            </p:txEl>
                                          </p:spTgt>
                                        </p:tgtEl>
                                        <p:attrNameLst>
                                          <p:attrName>style.visibility</p:attrName>
                                        </p:attrNameLst>
                                      </p:cBhvr>
                                      <p:to>
                                        <p:strVal val="visible"/>
                                      </p:to>
                                    </p:set>
                                    <p:animEffect transition="in" filter="wipe(down)">
                                      <p:cBhvr>
                                        <p:cTn id="56" dur="580">
                                          <p:stCondLst>
                                            <p:cond delay="0"/>
                                          </p:stCondLst>
                                        </p:cTn>
                                        <p:tgtEl>
                                          <p:spTgt spid="2">
                                            <p:txEl>
                                              <p:pRg st="4" end="4"/>
                                            </p:txEl>
                                          </p:spTgt>
                                        </p:tgtEl>
                                      </p:cBhvr>
                                    </p:animEffect>
                                    <p:anim calcmode="lin" valueType="num">
                                      <p:cBhvr>
                                        <p:cTn id="57"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58"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59"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0"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1"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2" dur="26">
                                          <p:stCondLst>
                                            <p:cond delay="650"/>
                                          </p:stCondLst>
                                        </p:cTn>
                                        <p:tgtEl>
                                          <p:spTgt spid="2">
                                            <p:txEl>
                                              <p:pRg st="4" end="4"/>
                                            </p:txEl>
                                          </p:spTgt>
                                        </p:tgtEl>
                                      </p:cBhvr>
                                      <p:to x="100000" y="60000"/>
                                    </p:animScale>
                                    <p:animScale>
                                      <p:cBhvr>
                                        <p:cTn id="63" dur="166" decel="50000">
                                          <p:stCondLst>
                                            <p:cond delay="676"/>
                                          </p:stCondLst>
                                        </p:cTn>
                                        <p:tgtEl>
                                          <p:spTgt spid="2">
                                            <p:txEl>
                                              <p:pRg st="4" end="4"/>
                                            </p:txEl>
                                          </p:spTgt>
                                        </p:tgtEl>
                                      </p:cBhvr>
                                      <p:to x="100000" y="100000"/>
                                    </p:animScale>
                                    <p:animScale>
                                      <p:cBhvr>
                                        <p:cTn id="64" dur="26">
                                          <p:stCondLst>
                                            <p:cond delay="1312"/>
                                          </p:stCondLst>
                                        </p:cTn>
                                        <p:tgtEl>
                                          <p:spTgt spid="2">
                                            <p:txEl>
                                              <p:pRg st="4" end="4"/>
                                            </p:txEl>
                                          </p:spTgt>
                                        </p:tgtEl>
                                      </p:cBhvr>
                                      <p:to x="100000" y="80000"/>
                                    </p:animScale>
                                    <p:animScale>
                                      <p:cBhvr>
                                        <p:cTn id="65" dur="166" decel="50000">
                                          <p:stCondLst>
                                            <p:cond delay="1338"/>
                                          </p:stCondLst>
                                        </p:cTn>
                                        <p:tgtEl>
                                          <p:spTgt spid="2">
                                            <p:txEl>
                                              <p:pRg st="4" end="4"/>
                                            </p:txEl>
                                          </p:spTgt>
                                        </p:tgtEl>
                                      </p:cBhvr>
                                      <p:to x="100000" y="100000"/>
                                    </p:animScale>
                                    <p:animScale>
                                      <p:cBhvr>
                                        <p:cTn id="66" dur="26">
                                          <p:stCondLst>
                                            <p:cond delay="1642"/>
                                          </p:stCondLst>
                                        </p:cTn>
                                        <p:tgtEl>
                                          <p:spTgt spid="2">
                                            <p:txEl>
                                              <p:pRg st="4" end="4"/>
                                            </p:txEl>
                                          </p:spTgt>
                                        </p:tgtEl>
                                      </p:cBhvr>
                                      <p:to x="100000" y="90000"/>
                                    </p:animScale>
                                    <p:animScale>
                                      <p:cBhvr>
                                        <p:cTn id="67" dur="166" decel="50000">
                                          <p:stCondLst>
                                            <p:cond delay="1668"/>
                                          </p:stCondLst>
                                        </p:cTn>
                                        <p:tgtEl>
                                          <p:spTgt spid="2">
                                            <p:txEl>
                                              <p:pRg st="4" end="4"/>
                                            </p:txEl>
                                          </p:spTgt>
                                        </p:tgtEl>
                                      </p:cBhvr>
                                      <p:to x="100000" y="100000"/>
                                    </p:animScale>
                                    <p:animScale>
                                      <p:cBhvr>
                                        <p:cTn id="68" dur="26">
                                          <p:stCondLst>
                                            <p:cond delay="1808"/>
                                          </p:stCondLst>
                                        </p:cTn>
                                        <p:tgtEl>
                                          <p:spTgt spid="2">
                                            <p:txEl>
                                              <p:pRg st="4" end="4"/>
                                            </p:txEl>
                                          </p:spTgt>
                                        </p:tgtEl>
                                      </p:cBhvr>
                                      <p:to x="100000" y="95000"/>
                                    </p:animScale>
                                    <p:animScale>
                                      <p:cBhvr>
                                        <p:cTn id="69" dur="166" decel="50000">
                                          <p:stCondLst>
                                            <p:cond delay="1834"/>
                                          </p:stCondLst>
                                        </p:cTn>
                                        <p:tgtEl>
                                          <p:spTgt spid="2">
                                            <p:txEl>
                                              <p:pRg st="4" end="4"/>
                                            </p:txEl>
                                          </p:spTgt>
                                        </p:tgtEl>
                                      </p:cBhvr>
                                      <p:to x="100000" y="100000"/>
                                    </p:animScale>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additive="base">
                                        <p:cTn id="74" dur="500" fill="hold"/>
                                        <p:tgtEl>
                                          <p:spTgt spid="3"/>
                                        </p:tgtEl>
                                        <p:attrNameLst>
                                          <p:attrName>ppt_x</p:attrName>
                                        </p:attrNameLst>
                                      </p:cBhvr>
                                      <p:tavLst>
                                        <p:tav tm="0">
                                          <p:val>
                                            <p:strVal val="#ppt_x"/>
                                          </p:val>
                                        </p:tav>
                                        <p:tav tm="100000">
                                          <p:val>
                                            <p:strVal val="#ppt_x"/>
                                          </p:val>
                                        </p:tav>
                                      </p:tavLst>
                                    </p:anim>
                                    <p:anim calcmode="lin" valueType="num">
                                      <p:cBhvr additive="base">
                                        <p:cTn id="7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1051</Words>
  <Application>Microsoft Office PowerPoint</Application>
  <PresentationFormat>On-screen Show (4:3)</PresentationFormat>
  <Paragraphs>66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samey</dc:creator>
  <cp:lastModifiedBy>samey</cp:lastModifiedBy>
  <cp:revision>19</cp:revision>
  <dcterms:created xsi:type="dcterms:W3CDTF">2006-08-16T00:00:00Z</dcterms:created>
  <dcterms:modified xsi:type="dcterms:W3CDTF">2015-03-19T15:09:15Z</dcterms:modified>
</cp:coreProperties>
</file>